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256" r:id="rId2"/>
    <p:sldId id="334" r:id="rId3"/>
    <p:sldId id="343" r:id="rId4"/>
    <p:sldId id="353" r:id="rId5"/>
    <p:sldId id="344" r:id="rId6"/>
    <p:sldId id="345" r:id="rId7"/>
    <p:sldId id="346" r:id="rId8"/>
    <p:sldId id="347" r:id="rId9"/>
    <p:sldId id="352" r:id="rId10"/>
    <p:sldId id="354" r:id="rId11"/>
    <p:sldId id="355" r:id="rId12"/>
    <p:sldId id="356" r:id="rId13"/>
    <p:sldId id="357" r:id="rId14"/>
    <p:sldId id="358" r:id="rId15"/>
    <p:sldId id="359" r:id="rId16"/>
    <p:sldId id="360" r:id="rId17"/>
    <p:sldId id="361" r:id="rId18"/>
    <p:sldId id="368" r:id="rId19"/>
    <p:sldId id="348" r:id="rId20"/>
    <p:sldId id="349" r:id="rId21"/>
    <p:sldId id="351" r:id="rId22"/>
    <p:sldId id="362" r:id="rId23"/>
    <p:sldId id="363" r:id="rId24"/>
    <p:sldId id="364" r:id="rId25"/>
    <p:sldId id="365" r:id="rId26"/>
    <p:sldId id="366" r:id="rId27"/>
    <p:sldId id="367" r:id="rId28"/>
    <p:sldId id="430" r:id="rId29"/>
    <p:sldId id="431" r:id="rId30"/>
    <p:sldId id="432" r:id="rId31"/>
    <p:sldId id="433" r:id="rId32"/>
    <p:sldId id="434" r:id="rId33"/>
    <p:sldId id="435" r:id="rId34"/>
    <p:sldId id="436" r:id="rId35"/>
    <p:sldId id="437" r:id="rId36"/>
    <p:sldId id="350" r:id="rId37"/>
  </p:sldIdLst>
  <p:sldSz cx="9144000" cy="6858000" type="screen4x3"/>
  <p:notesSz cx="6858000" cy="987425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38" autoAdjust="0"/>
    <p:restoredTop sz="94611" autoAdjust="0"/>
  </p:normalViewPr>
  <p:slideViewPr>
    <p:cSldViewPr>
      <p:cViewPr varScale="1">
        <p:scale>
          <a:sx n="136" d="100"/>
          <a:sy n="136" d="100"/>
        </p:scale>
        <p:origin x="1984" y="4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93713"/>
          </a:xfrm>
          <a:prstGeom prst="rect">
            <a:avLst/>
          </a:prstGeom>
        </p:spPr>
        <p:txBody>
          <a:bodyPr vert="horz" lIns="91440" tIns="45720" rIns="91440" bIns="45720" rtlCol="0"/>
          <a:lstStyle>
            <a:lvl1pPr algn="l">
              <a:defRPr sz="1200"/>
            </a:lvl1pPr>
          </a:lstStyle>
          <a:p>
            <a:r>
              <a:rPr lang="de-DE"/>
              <a:t>Rechnungswesen im NKF NRW</a:t>
            </a:r>
          </a:p>
        </p:txBody>
      </p:sp>
      <p:sp>
        <p:nvSpPr>
          <p:cNvPr id="3" name="Datumsplatzhalter 2"/>
          <p:cNvSpPr>
            <a:spLocks noGrp="1"/>
          </p:cNvSpPr>
          <p:nvPr>
            <p:ph type="dt" sz="quarter" idx="1"/>
          </p:nvPr>
        </p:nvSpPr>
        <p:spPr>
          <a:xfrm>
            <a:off x="3884613" y="0"/>
            <a:ext cx="2971800" cy="493713"/>
          </a:xfrm>
          <a:prstGeom prst="rect">
            <a:avLst/>
          </a:prstGeom>
        </p:spPr>
        <p:txBody>
          <a:bodyPr vert="horz" lIns="91440" tIns="45720" rIns="91440" bIns="45720" rtlCol="0"/>
          <a:lstStyle>
            <a:lvl1pPr algn="r">
              <a:defRPr sz="1200"/>
            </a:lvl1pPr>
          </a:lstStyle>
          <a:p>
            <a:fld id="{41EE83B0-D703-44ED-8818-FF3930F65F1E}" type="datetimeFigureOut">
              <a:rPr lang="de-DE" smtClean="0"/>
              <a:pPr/>
              <a:t>09.03.26</a:t>
            </a:fld>
            <a:endParaRPr lang="de-DE"/>
          </a:p>
        </p:txBody>
      </p:sp>
      <p:sp>
        <p:nvSpPr>
          <p:cNvPr id="4" name="Fußzeilenplatzhalter 3"/>
          <p:cNvSpPr>
            <a:spLocks noGrp="1"/>
          </p:cNvSpPr>
          <p:nvPr>
            <p:ph type="ftr" sz="quarter" idx="2"/>
          </p:nvPr>
        </p:nvSpPr>
        <p:spPr>
          <a:xfrm>
            <a:off x="0" y="9378824"/>
            <a:ext cx="2971800" cy="493713"/>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9378824"/>
            <a:ext cx="2971800" cy="493713"/>
          </a:xfrm>
          <a:prstGeom prst="rect">
            <a:avLst/>
          </a:prstGeom>
        </p:spPr>
        <p:txBody>
          <a:bodyPr vert="horz" lIns="91440" tIns="45720" rIns="91440" bIns="45720" rtlCol="0" anchor="b"/>
          <a:lstStyle>
            <a:lvl1pPr algn="r">
              <a:defRPr sz="1200"/>
            </a:lvl1pPr>
          </a:lstStyle>
          <a:p>
            <a:fld id="{B6F42229-FF07-4929-8C82-F61F9249A049}" type="slidenum">
              <a:rPr lang="de-DE" smtClean="0"/>
              <a:pPr/>
              <a:t>‹Nr.›</a:t>
            </a:fld>
            <a:endParaRPr 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93713"/>
          </a:xfrm>
          <a:prstGeom prst="rect">
            <a:avLst/>
          </a:prstGeom>
        </p:spPr>
        <p:txBody>
          <a:bodyPr vert="horz" lIns="91440" tIns="45720" rIns="91440" bIns="45720" rtlCol="0"/>
          <a:lstStyle>
            <a:lvl1pPr algn="l">
              <a:defRPr sz="1200"/>
            </a:lvl1pPr>
          </a:lstStyle>
          <a:p>
            <a:r>
              <a:rPr lang="de-DE"/>
              <a:t>Rechnungswesen im NKF NRW</a:t>
            </a:r>
          </a:p>
        </p:txBody>
      </p:sp>
      <p:sp>
        <p:nvSpPr>
          <p:cNvPr id="3" name="Datumsplatzhalter 2"/>
          <p:cNvSpPr>
            <a:spLocks noGrp="1"/>
          </p:cNvSpPr>
          <p:nvPr>
            <p:ph type="dt" idx="1"/>
          </p:nvPr>
        </p:nvSpPr>
        <p:spPr>
          <a:xfrm>
            <a:off x="3884613" y="0"/>
            <a:ext cx="2971800" cy="493713"/>
          </a:xfrm>
          <a:prstGeom prst="rect">
            <a:avLst/>
          </a:prstGeom>
        </p:spPr>
        <p:txBody>
          <a:bodyPr vert="horz" lIns="91440" tIns="45720" rIns="91440" bIns="45720" rtlCol="0"/>
          <a:lstStyle>
            <a:lvl1pPr algn="r">
              <a:defRPr sz="1200"/>
            </a:lvl1pPr>
          </a:lstStyle>
          <a:p>
            <a:fld id="{871C5992-68B5-41D6-ADC7-91813DD38542}" type="datetimeFigureOut">
              <a:rPr lang="de-DE" smtClean="0"/>
              <a:pPr/>
              <a:t>09.03.26</a:t>
            </a:fld>
            <a:endParaRPr lang="de-DE"/>
          </a:p>
        </p:txBody>
      </p:sp>
      <p:sp>
        <p:nvSpPr>
          <p:cNvPr id="4" name="Folienbildplatzhalter 3"/>
          <p:cNvSpPr>
            <a:spLocks noGrp="1" noRot="1" noChangeAspect="1"/>
          </p:cNvSpPr>
          <p:nvPr>
            <p:ph type="sldImg" idx="2"/>
          </p:nvPr>
        </p:nvSpPr>
        <p:spPr>
          <a:xfrm>
            <a:off x="962025" y="741363"/>
            <a:ext cx="4933950" cy="370205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690269"/>
            <a:ext cx="5486400" cy="4443413"/>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378824"/>
            <a:ext cx="2971800" cy="493713"/>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9378824"/>
            <a:ext cx="2971800" cy="493713"/>
          </a:xfrm>
          <a:prstGeom prst="rect">
            <a:avLst/>
          </a:prstGeom>
        </p:spPr>
        <p:txBody>
          <a:bodyPr vert="horz" lIns="91440" tIns="45720" rIns="91440" bIns="45720" rtlCol="0" anchor="b"/>
          <a:lstStyle>
            <a:lvl1pPr algn="r">
              <a:defRPr sz="1200"/>
            </a:lvl1pPr>
          </a:lstStyle>
          <a:p>
            <a:fld id="{9E533143-D9E3-4FE7-A62C-B5F76AB9CDD9}" type="slidenum">
              <a:rPr lang="de-DE" smtClean="0"/>
              <a:pPr/>
              <a:t>‹Nr.›</a:t>
            </a:fld>
            <a:endParaRPr lang="de-DE"/>
          </a:p>
        </p:txBody>
      </p:sp>
    </p:spTree>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9E533143-D9E3-4FE7-A62C-B5F76AB9CDD9}" type="slidenum">
              <a:rPr lang="de-DE" smtClean="0"/>
              <a:pPr/>
              <a:t>1</a:t>
            </a:fld>
            <a:endParaRPr lang="de-DE"/>
          </a:p>
        </p:txBody>
      </p:sp>
      <p:sp>
        <p:nvSpPr>
          <p:cNvPr id="5" name="Kopfzeilenplatzhalter 4"/>
          <p:cNvSpPr>
            <a:spLocks noGrp="1"/>
          </p:cNvSpPr>
          <p:nvPr>
            <p:ph type="hdr" sz="quarter" idx="11"/>
          </p:nvPr>
        </p:nvSpPr>
        <p:spPr/>
        <p:txBody>
          <a:bodyPr/>
          <a:lstStyle/>
          <a:p>
            <a:r>
              <a:rPr lang="de-DE"/>
              <a:t>Rechnungswesen im NKF NRW</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3EC3C9-BCA5-0402-AB5B-5FA9CE375888}"/>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E6EBBD9-09A6-B297-CE1E-EE1D8EFD9750}"/>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C0065956-50A0-82EB-B223-FF48CE4AD204}"/>
              </a:ext>
            </a:extLst>
          </p:cNvPr>
          <p:cNvSpPr>
            <a:spLocks noGrp="1"/>
          </p:cNvSpPr>
          <p:nvPr>
            <p:ph type="body" idx="1"/>
          </p:nvPr>
        </p:nvSpPr>
        <p:spPr/>
        <p:txBody>
          <a:bodyPr>
            <a:normAutofit/>
          </a:bodyPr>
          <a:lstStyle/>
          <a:p>
            <a:endParaRPr lang="de-DE" dirty="0"/>
          </a:p>
        </p:txBody>
      </p:sp>
      <p:sp>
        <p:nvSpPr>
          <p:cNvPr id="4" name="Foliennummernplatzhalter 3">
            <a:extLst>
              <a:ext uri="{FF2B5EF4-FFF2-40B4-BE49-F238E27FC236}">
                <a16:creationId xmlns:a16="http://schemas.microsoft.com/office/drawing/2014/main" id="{2CB31888-2844-772B-7155-0A2A803FE375}"/>
              </a:ext>
            </a:extLst>
          </p:cNvPr>
          <p:cNvSpPr>
            <a:spLocks noGrp="1"/>
          </p:cNvSpPr>
          <p:nvPr>
            <p:ph type="sldNum" sz="quarter" idx="10"/>
          </p:nvPr>
        </p:nvSpPr>
        <p:spPr/>
        <p:txBody>
          <a:bodyPr/>
          <a:lstStyle/>
          <a:p>
            <a:fld id="{9E533143-D9E3-4FE7-A62C-B5F76AB9CDD9}" type="slidenum">
              <a:rPr lang="de-DE" smtClean="0"/>
              <a:pPr/>
              <a:t>10</a:t>
            </a:fld>
            <a:endParaRPr lang="de-DE"/>
          </a:p>
        </p:txBody>
      </p:sp>
      <p:sp>
        <p:nvSpPr>
          <p:cNvPr id="5" name="Kopfzeilenplatzhalter 4">
            <a:extLst>
              <a:ext uri="{FF2B5EF4-FFF2-40B4-BE49-F238E27FC236}">
                <a16:creationId xmlns:a16="http://schemas.microsoft.com/office/drawing/2014/main" id="{D4F8C635-DC70-642C-6C5B-35EF71E50C1F}"/>
              </a:ext>
            </a:extLst>
          </p:cNvPr>
          <p:cNvSpPr>
            <a:spLocks noGrp="1"/>
          </p:cNvSpPr>
          <p:nvPr>
            <p:ph type="hdr" sz="quarter" idx="11"/>
          </p:nvPr>
        </p:nvSpPr>
        <p:spPr/>
        <p:txBody>
          <a:bodyPr/>
          <a:lstStyle/>
          <a:p>
            <a:r>
              <a:rPr lang="de-DE"/>
              <a:t>Rechnungswesen im NKF NRW</a:t>
            </a:r>
          </a:p>
        </p:txBody>
      </p:sp>
    </p:spTree>
    <p:extLst>
      <p:ext uri="{BB962C8B-B14F-4D97-AF65-F5344CB8AC3E}">
        <p14:creationId xmlns:p14="http://schemas.microsoft.com/office/powerpoint/2010/main" val="9658553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9C204D-194E-E964-406F-A236868746D4}"/>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7777254-DFBA-4D88-4E6B-217A825E63FA}"/>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5B18A41E-23C8-164A-C404-2F4AEC3D6436}"/>
              </a:ext>
            </a:extLst>
          </p:cNvPr>
          <p:cNvSpPr>
            <a:spLocks noGrp="1"/>
          </p:cNvSpPr>
          <p:nvPr>
            <p:ph type="body" idx="1"/>
          </p:nvPr>
        </p:nvSpPr>
        <p:spPr/>
        <p:txBody>
          <a:bodyPr>
            <a:normAutofit/>
          </a:bodyPr>
          <a:lstStyle/>
          <a:p>
            <a:endParaRPr lang="de-DE" dirty="0"/>
          </a:p>
        </p:txBody>
      </p:sp>
      <p:sp>
        <p:nvSpPr>
          <p:cNvPr id="4" name="Foliennummernplatzhalter 3">
            <a:extLst>
              <a:ext uri="{FF2B5EF4-FFF2-40B4-BE49-F238E27FC236}">
                <a16:creationId xmlns:a16="http://schemas.microsoft.com/office/drawing/2014/main" id="{507863C6-9E21-4EFD-4923-5DF00800CB6C}"/>
              </a:ext>
            </a:extLst>
          </p:cNvPr>
          <p:cNvSpPr>
            <a:spLocks noGrp="1"/>
          </p:cNvSpPr>
          <p:nvPr>
            <p:ph type="sldNum" sz="quarter" idx="10"/>
          </p:nvPr>
        </p:nvSpPr>
        <p:spPr/>
        <p:txBody>
          <a:bodyPr/>
          <a:lstStyle/>
          <a:p>
            <a:fld id="{9E533143-D9E3-4FE7-A62C-B5F76AB9CDD9}" type="slidenum">
              <a:rPr lang="de-DE" smtClean="0"/>
              <a:pPr/>
              <a:t>11</a:t>
            </a:fld>
            <a:endParaRPr lang="de-DE"/>
          </a:p>
        </p:txBody>
      </p:sp>
      <p:sp>
        <p:nvSpPr>
          <p:cNvPr id="5" name="Kopfzeilenplatzhalter 4">
            <a:extLst>
              <a:ext uri="{FF2B5EF4-FFF2-40B4-BE49-F238E27FC236}">
                <a16:creationId xmlns:a16="http://schemas.microsoft.com/office/drawing/2014/main" id="{66F88D14-E5BA-25E5-AF05-692EDB8D73F1}"/>
              </a:ext>
            </a:extLst>
          </p:cNvPr>
          <p:cNvSpPr>
            <a:spLocks noGrp="1"/>
          </p:cNvSpPr>
          <p:nvPr>
            <p:ph type="hdr" sz="quarter" idx="11"/>
          </p:nvPr>
        </p:nvSpPr>
        <p:spPr/>
        <p:txBody>
          <a:bodyPr/>
          <a:lstStyle/>
          <a:p>
            <a:r>
              <a:rPr lang="de-DE"/>
              <a:t>Rechnungswesen im NKF NRW</a:t>
            </a:r>
          </a:p>
        </p:txBody>
      </p:sp>
    </p:spTree>
    <p:extLst>
      <p:ext uri="{BB962C8B-B14F-4D97-AF65-F5344CB8AC3E}">
        <p14:creationId xmlns:p14="http://schemas.microsoft.com/office/powerpoint/2010/main" val="35119499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7ED670-67F0-1FF0-33CA-3BA38B0683A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709CDBC-22B3-DA49-5505-11BC3E88CCFB}"/>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B68C061-A59B-31B3-7C01-9BA0ECCCE5C6}"/>
              </a:ext>
            </a:extLst>
          </p:cNvPr>
          <p:cNvSpPr>
            <a:spLocks noGrp="1"/>
          </p:cNvSpPr>
          <p:nvPr>
            <p:ph type="body" idx="1"/>
          </p:nvPr>
        </p:nvSpPr>
        <p:spPr/>
        <p:txBody>
          <a:bodyPr>
            <a:normAutofit/>
          </a:bodyPr>
          <a:lstStyle/>
          <a:p>
            <a:endParaRPr lang="de-DE" dirty="0"/>
          </a:p>
        </p:txBody>
      </p:sp>
      <p:sp>
        <p:nvSpPr>
          <p:cNvPr id="4" name="Foliennummernplatzhalter 3">
            <a:extLst>
              <a:ext uri="{FF2B5EF4-FFF2-40B4-BE49-F238E27FC236}">
                <a16:creationId xmlns:a16="http://schemas.microsoft.com/office/drawing/2014/main" id="{650D73A7-69EB-BDBF-0F81-5DE5F0BFB825}"/>
              </a:ext>
            </a:extLst>
          </p:cNvPr>
          <p:cNvSpPr>
            <a:spLocks noGrp="1"/>
          </p:cNvSpPr>
          <p:nvPr>
            <p:ph type="sldNum" sz="quarter" idx="10"/>
          </p:nvPr>
        </p:nvSpPr>
        <p:spPr/>
        <p:txBody>
          <a:bodyPr/>
          <a:lstStyle/>
          <a:p>
            <a:fld id="{9E533143-D9E3-4FE7-A62C-B5F76AB9CDD9}" type="slidenum">
              <a:rPr lang="de-DE" smtClean="0"/>
              <a:pPr/>
              <a:t>12</a:t>
            </a:fld>
            <a:endParaRPr lang="de-DE"/>
          </a:p>
        </p:txBody>
      </p:sp>
      <p:sp>
        <p:nvSpPr>
          <p:cNvPr id="5" name="Kopfzeilenplatzhalter 4">
            <a:extLst>
              <a:ext uri="{FF2B5EF4-FFF2-40B4-BE49-F238E27FC236}">
                <a16:creationId xmlns:a16="http://schemas.microsoft.com/office/drawing/2014/main" id="{0ADF29C4-0EDD-893A-C928-9EFCC313CB81}"/>
              </a:ext>
            </a:extLst>
          </p:cNvPr>
          <p:cNvSpPr>
            <a:spLocks noGrp="1"/>
          </p:cNvSpPr>
          <p:nvPr>
            <p:ph type="hdr" sz="quarter" idx="11"/>
          </p:nvPr>
        </p:nvSpPr>
        <p:spPr/>
        <p:txBody>
          <a:bodyPr/>
          <a:lstStyle/>
          <a:p>
            <a:r>
              <a:rPr lang="de-DE"/>
              <a:t>Rechnungswesen im NKF NRW</a:t>
            </a:r>
          </a:p>
        </p:txBody>
      </p:sp>
    </p:spTree>
    <p:extLst>
      <p:ext uri="{BB962C8B-B14F-4D97-AF65-F5344CB8AC3E}">
        <p14:creationId xmlns:p14="http://schemas.microsoft.com/office/powerpoint/2010/main" val="14928217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DACFC0-3682-8EE5-BD33-D061D6D44B00}"/>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6DC51FF4-1061-B389-7EB2-A6CBA1C6F2B0}"/>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D1987C77-E614-EE4D-AFED-BF3454E2DBC2}"/>
              </a:ext>
            </a:extLst>
          </p:cNvPr>
          <p:cNvSpPr>
            <a:spLocks noGrp="1"/>
          </p:cNvSpPr>
          <p:nvPr>
            <p:ph type="body" idx="1"/>
          </p:nvPr>
        </p:nvSpPr>
        <p:spPr/>
        <p:txBody>
          <a:bodyPr>
            <a:normAutofit/>
          </a:bodyPr>
          <a:lstStyle/>
          <a:p>
            <a:endParaRPr lang="de-DE" dirty="0"/>
          </a:p>
        </p:txBody>
      </p:sp>
      <p:sp>
        <p:nvSpPr>
          <p:cNvPr id="4" name="Foliennummernplatzhalter 3">
            <a:extLst>
              <a:ext uri="{FF2B5EF4-FFF2-40B4-BE49-F238E27FC236}">
                <a16:creationId xmlns:a16="http://schemas.microsoft.com/office/drawing/2014/main" id="{8F5B3EA0-CA36-4310-50A3-C2EB187D5F19}"/>
              </a:ext>
            </a:extLst>
          </p:cNvPr>
          <p:cNvSpPr>
            <a:spLocks noGrp="1"/>
          </p:cNvSpPr>
          <p:nvPr>
            <p:ph type="sldNum" sz="quarter" idx="10"/>
          </p:nvPr>
        </p:nvSpPr>
        <p:spPr/>
        <p:txBody>
          <a:bodyPr/>
          <a:lstStyle/>
          <a:p>
            <a:fld id="{9E533143-D9E3-4FE7-A62C-B5F76AB9CDD9}" type="slidenum">
              <a:rPr lang="de-DE" smtClean="0"/>
              <a:pPr/>
              <a:t>13</a:t>
            </a:fld>
            <a:endParaRPr lang="de-DE"/>
          </a:p>
        </p:txBody>
      </p:sp>
      <p:sp>
        <p:nvSpPr>
          <p:cNvPr id="5" name="Kopfzeilenplatzhalter 4">
            <a:extLst>
              <a:ext uri="{FF2B5EF4-FFF2-40B4-BE49-F238E27FC236}">
                <a16:creationId xmlns:a16="http://schemas.microsoft.com/office/drawing/2014/main" id="{384931DC-C727-38AD-EE85-B5B054E8AC00}"/>
              </a:ext>
            </a:extLst>
          </p:cNvPr>
          <p:cNvSpPr>
            <a:spLocks noGrp="1"/>
          </p:cNvSpPr>
          <p:nvPr>
            <p:ph type="hdr" sz="quarter" idx="11"/>
          </p:nvPr>
        </p:nvSpPr>
        <p:spPr/>
        <p:txBody>
          <a:bodyPr/>
          <a:lstStyle/>
          <a:p>
            <a:r>
              <a:rPr lang="de-DE"/>
              <a:t>Rechnungswesen im NKF NRW</a:t>
            </a:r>
          </a:p>
        </p:txBody>
      </p:sp>
    </p:spTree>
    <p:extLst>
      <p:ext uri="{BB962C8B-B14F-4D97-AF65-F5344CB8AC3E}">
        <p14:creationId xmlns:p14="http://schemas.microsoft.com/office/powerpoint/2010/main" val="22428645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55EA27-236E-59DA-A0F7-DA1D971DCCC8}"/>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DB14C64-8175-F0BF-35CE-CAE1D177C698}"/>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44999413-C642-A883-B87D-840E20BBDF3F}"/>
              </a:ext>
            </a:extLst>
          </p:cNvPr>
          <p:cNvSpPr>
            <a:spLocks noGrp="1"/>
          </p:cNvSpPr>
          <p:nvPr>
            <p:ph type="body" idx="1"/>
          </p:nvPr>
        </p:nvSpPr>
        <p:spPr/>
        <p:txBody>
          <a:bodyPr>
            <a:normAutofit/>
          </a:bodyPr>
          <a:lstStyle/>
          <a:p>
            <a:endParaRPr lang="de-DE" dirty="0"/>
          </a:p>
        </p:txBody>
      </p:sp>
      <p:sp>
        <p:nvSpPr>
          <p:cNvPr id="4" name="Foliennummernplatzhalter 3">
            <a:extLst>
              <a:ext uri="{FF2B5EF4-FFF2-40B4-BE49-F238E27FC236}">
                <a16:creationId xmlns:a16="http://schemas.microsoft.com/office/drawing/2014/main" id="{96242BC8-D599-0D13-0F87-A16F4FC6E702}"/>
              </a:ext>
            </a:extLst>
          </p:cNvPr>
          <p:cNvSpPr>
            <a:spLocks noGrp="1"/>
          </p:cNvSpPr>
          <p:nvPr>
            <p:ph type="sldNum" sz="quarter" idx="10"/>
          </p:nvPr>
        </p:nvSpPr>
        <p:spPr/>
        <p:txBody>
          <a:bodyPr/>
          <a:lstStyle/>
          <a:p>
            <a:fld id="{9E533143-D9E3-4FE7-A62C-B5F76AB9CDD9}" type="slidenum">
              <a:rPr lang="de-DE" smtClean="0"/>
              <a:pPr/>
              <a:t>14</a:t>
            </a:fld>
            <a:endParaRPr lang="de-DE"/>
          </a:p>
        </p:txBody>
      </p:sp>
      <p:sp>
        <p:nvSpPr>
          <p:cNvPr id="5" name="Kopfzeilenplatzhalter 4">
            <a:extLst>
              <a:ext uri="{FF2B5EF4-FFF2-40B4-BE49-F238E27FC236}">
                <a16:creationId xmlns:a16="http://schemas.microsoft.com/office/drawing/2014/main" id="{539DA4D4-18A6-1843-A091-5ED2182B78A7}"/>
              </a:ext>
            </a:extLst>
          </p:cNvPr>
          <p:cNvSpPr>
            <a:spLocks noGrp="1"/>
          </p:cNvSpPr>
          <p:nvPr>
            <p:ph type="hdr" sz="quarter" idx="11"/>
          </p:nvPr>
        </p:nvSpPr>
        <p:spPr/>
        <p:txBody>
          <a:bodyPr/>
          <a:lstStyle/>
          <a:p>
            <a:r>
              <a:rPr lang="de-DE"/>
              <a:t>Rechnungswesen im NKF NRW</a:t>
            </a:r>
          </a:p>
        </p:txBody>
      </p:sp>
    </p:spTree>
    <p:extLst>
      <p:ext uri="{BB962C8B-B14F-4D97-AF65-F5344CB8AC3E}">
        <p14:creationId xmlns:p14="http://schemas.microsoft.com/office/powerpoint/2010/main" val="33360442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0E9272-8227-25AB-A6A7-3D0F46DBFE54}"/>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95325B82-CC0D-40DF-7E4D-E429E3819DC0}"/>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4EE4105C-8752-4086-BE03-075CDAC23716}"/>
              </a:ext>
            </a:extLst>
          </p:cNvPr>
          <p:cNvSpPr>
            <a:spLocks noGrp="1"/>
          </p:cNvSpPr>
          <p:nvPr>
            <p:ph type="body" idx="1"/>
          </p:nvPr>
        </p:nvSpPr>
        <p:spPr/>
        <p:txBody>
          <a:bodyPr>
            <a:normAutofit/>
          </a:bodyPr>
          <a:lstStyle/>
          <a:p>
            <a:endParaRPr lang="de-DE" dirty="0"/>
          </a:p>
        </p:txBody>
      </p:sp>
      <p:sp>
        <p:nvSpPr>
          <p:cNvPr id="4" name="Foliennummernplatzhalter 3">
            <a:extLst>
              <a:ext uri="{FF2B5EF4-FFF2-40B4-BE49-F238E27FC236}">
                <a16:creationId xmlns:a16="http://schemas.microsoft.com/office/drawing/2014/main" id="{31316551-8331-29A6-B10E-A7D1CEFC6CE3}"/>
              </a:ext>
            </a:extLst>
          </p:cNvPr>
          <p:cNvSpPr>
            <a:spLocks noGrp="1"/>
          </p:cNvSpPr>
          <p:nvPr>
            <p:ph type="sldNum" sz="quarter" idx="10"/>
          </p:nvPr>
        </p:nvSpPr>
        <p:spPr/>
        <p:txBody>
          <a:bodyPr/>
          <a:lstStyle/>
          <a:p>
            <a:fld id="{9E533143-D9E3-4FE7-A62C-B5F76AB9CDD9}" type="slidenum">
              <a:rPr lang="de-DE" smtClean="0"/>
              <a:pPr/>
              <a:t>15</a:t>
            </a:fld>
            <a:endParaRPr lang="de-DE"/>
          </a:p>
        </p:txBody>
      </p:sp>
      <p:sp>
        <p:nvSpPr>
          <p:cNvPr id="5" name="Kopfzeilenplatzhalter 4">
            <a:extLst>
              <a:ext uri="{FF2B5EF4-FFF2-40B4-BE49-F238E27FC236}">
                <a16:creationId xmlns:a16="http://schemas.microsoft.com/office/drawing/2014/main" id="{FA50447A-2BAD-5F95-12B8-DDFB3D58A697}"/>
              </a:ext>
            </a:extLst>
          </p:cNvPr>
          <p:cNvSpPr>
            <a:spLocks noGrp="1"/>
          </p:cNvSpPr>
          <p:nvPr>
            <p:ph type="hdr" sz="quarter" idx="11"/>
          </p:nvPr>
        </p:nvSpPr>
        <p:spPr/>
        <p:txBody>
          <a:bodyPr/>
          <a:lstStyle/>
          <a:p>
            <a:r>
              <a:rPr lang="de-DE"/>
              <a:t>Rechnungswesen im NKF NRW</a:t>
            </a:r>
          </a:p>
        </p:txBody>
      </p:sp>
    </p:spTree>
    <p:extLst>
      <p:ext uri="{BB962C8B-B14F-4D97-AF65-F5344CB8AC3E}">
        <p14:creationId xmlns:p14="http://schemas.microsoft.com/office/powerpoint/2010/main" val="35122629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0FC356-4191-5749-6919-0ED478762B73}"/>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08E1664C-6033-B0C1-AAFC-D8EE9EBC9A4B}"/>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E9E0EC82-F5C1-4A6C-7E43-5A2714D8CB1E}"/>
              </a:ext>
            </a:extLst>
          </p:cNvPr>
          <p:cNvSpPr>
            <a:spLocks noGrp="1"/>
          </p:cNvSpPr>
          <p:nvPr>
            <p:ph type="body" idx="1"/>
          </p:nvPr>
        </p:nvSpPr>
        <p:spPr/>
        <p:txBody>
          <a:bodyPr>
            <a:normAutofit/>
          </a:bodyPr>
          <a:lstStyle/>
          <a:p>
            <a:endParaRPr lang="de-DE" dirty="0"/>
          </a:p>
        </p:txBody>
      </p:sp>
      <p:sp>
        <p:nvSpPr>
          <p:cNvPr id="4" name="Foliennummernplatzhalter 3">
            <a:extLst>
              <a:ext uri="{FF2B5EF4-FFF2-40B4-BE49-F238E27FC236}">
                <a16:creationId xmlns:a16="http://schemas.microsoft.com/office/drawing/2014/main" id="{7832DFCD-26C5-0B84-3DA0-636F78F4ADD9}"/>
              </a:ext>
            </a:extLst>
          </p:cNvPr>
          <p:cNvSpPr>
            <a:spLocks noGrp="1"/>
          </p:cNvSpPr>
          <p:nvPr>
            <p:ph type="sldNum" sz="quarter" idx="10"/>
          </p:nvPr>
        </p:nvSpPr>
        <p:spPr/>
        <p:txBody>
          <a:bodyPr/>
          <a:lstStyle/>
          <a:p>
            <a:fld id="{9E533143-D9E3-4FE7-A62C-B5F76AB9CDD9}" type="slidenum">
              <a:rPr lang="de-DE" smtClean="0"/>
              <a:pPr/>
              <a:t>16</a:t>
            </a:fld>
            <a:endParaRPr lang="de-DE"/>
          </a:p>
        </p:txBody>
      </p:sp>
      <p:sp>
        <p:nvSpPr>
          <p:cNvPr id="5" name="Kopfzeilenplatzhalter 4">
            <a:extLst>
              <a:ext uri="{FF2B5EF4-FFF2-40B4-BE49-F238E27FC236}">
                <a16:creationId xmlns:a16="http://schemas.microsoft.com/office/drawing/2014/main" id="{6D55C4EF-B73C-0AF4-B887-2D475FD25C8C}"/>
              </a:ext>
            </a:extLst>
          </p:cNvPr>
          <p:cNvSpPr>
            <a:spLocks noGrp="1"/>
          </p:cNvSpPr>
          <p:nvPr>
            <p:ph type="hdr" sz="quarter" idx="11"/>
          </p:nvPr>
        </p:nvSpPr>
        <p:spPr/>
        <p:txBody>
          <a:bodyPr/>
          <a:lstStyle/>
          <a:p>
            <a:r>
              <a:rPr lang="de-DE"/>
              <a:t>Rechnungswesen im NKF NRW</a:t>
            </a:r>
          </a:p>
        </p:txBody>
      </p:sp>
    </p:spTree>
    <p:extLst>
      <p:ext uri="{BB962C8B-B14F-4D97-AF65-F5344CB8AC3E}">
        <p14:creationId xmlns:p14="http://schemas.microsoft.com/office/powerpoint/2010/main" val="8359116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A8560C-E89D-B0D6-3853-005A43093457}"/>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A15185D8-7717-C668-02AC-101C85C04B69}"/>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572B1387-1A03-5B75-6AF8-76EB8D866F91}"/>
              </a:ext>
            </a:extLst>
          </p:cNvPr>
          <p:cNvSpPr>
            <a:spLocks noGrp="1"/>
          </p:cNvSpPr>
          <p:nvPr>
            <p:ph type="body" idx="1"/>
          </p:nvPr>
        </p:nvSpPr>
        <p:spPr/>
        <p:txBody>
          <a:bodyPr>
            <a:normAutofit/>
          </a:bodyPr>
          <a:lstStyle/>
          <a:p>
            <a:endParaRPr lang="de-DE" dirty="0"/>
          </a:p>
        </p:txBody>
      </p:sp>
      <p:sp>
        <p:nvSpPr>
          <p:cNvPr id="4" name="Foliennummernplatzhalter 3">
            <a:extLst>
              <a:ext uri="{FF2B5EF4-FFF2-40B4-BE49-F238E27FC236}">
                <a16:creationId xmlns:a16="http://schemas.microsoft.com/office/drawing/2014/main" id="{C1F3B279-D1F0-EABA-6A82-6B85593AB8F0}"/>
              </a:ext>
            </a:extLst>
          </p:cNvPr>
          <p:cNvSpPr>
            <a:spLocks noGrp="1"/>
          </p:cNvSpPr>
          <p:nvPr>
            <p:ph type="sldNum" sz="quarter" idx="10"/>
          </p:nvPr>
        </p:nvSpPr>
        <p:spPr/>
        <p:txBody>
          <a:bodyPr/>
          <a:lstStyle/>
          <a:p>
            <a:fld id="{9E533143-D9E3-4FE7-A62C-B5F76AB9CDD9}" type="slidenum">
              <a:rPr lang="de-DE" smtClean="0"/>
              <a:pPr/>
              <a:t>17</a:t>
            </a:fld>
            <a:endParaRPr lang="de-DE"/>
          </a:p>
        </p:txBody>
      </p:sp>
      <p:sp>
        <p:nvSpPr>
          <p:cNvPr id="5" name="Kopfzeilenplatzhalter 4">
            <a:extLst>
              <a:ext uri="{FF2B5EF4-FFF2-40B4-BE49-F238E27FC236}">
                <a16:creationId xmlns:a16="http://schemas.microsoft.com/office/drawing/2014/main" id="{FE14842A-FC95-1B50-232C-4D6A79750734}"/>
              </a:ext>
            </a:extLst>
          </p:cNvPr>
          <p:cNvSpPr>
            <a:spLocks noGrp="1"/>
          </p:cNvSpPr>
          <p:nvPr>
            <p:ph type="hdr" sz="quarter" idx="11"/>
          </p:nvPr>
        </p:nvSpPr>
        <p:spPr/>
        <p:txBody>
          <a:bodyPr/>
          <a:lstStyle/>
          <a:p>
            <a:r>
              <a:rPr lang="de-DE"/>
              <a:t>Rechnungswesen im NKF NRW</a:t>
            </a:r>
          </a:p>
        </p:txBody>
      </p:sp>
    </p:spTree>
    <p:extLst>
      <p:ext uri="{BB962C8B-B14F-4D97-AF65-F5344CB8AC3E}">
        <p14:creationId xmlns:p14="http://schemas.microsoft.com/office/powerpoint/2010/main" val="6043012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D4364E-C427-3C9A-8E25-40A8725EF04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87B8D42-A346-EFA7-D0AE-2C514B6BBC41}"/>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E69BEFDE-D250-4C6D-3FAD-02F684B7BD9A}"/>
              </a:ext>
            </a:extLst>
          </p:cNvPr>
          <p:cNvSpPr>
            <a:spLocks noGrp="1"/>
          </p:cNvSpPr>
          <p:nvPr>
            <p:ph type="body" idx="1"/>
          </p:nvPr>
        </p:nvSpPr>
        <p:spPr/>
        <p:txBody>
          <a:bodyPr>
            <a:normAutofit/>
          </a:bodyPr>
          <a:lstStyle/>
          <a:p>
            <a:endParaRPr lang="de-DE" dirty="0"/>
          </a:p>
        </p:txBody>
      </p:sp>
      <p:sp>
        <p:nvSpPr>
          <p:cNvPr id="4" name="Foliennummernplatzhalter 3">
            <a:extLst>
              <a:ext uri="{FF2B5EF4-FFF2-40B4-BE49-F238E27FC236}">
                <a16:creationId xmlns:a16="http://schemas.microsoft.com/office/drawing/2014/main" id="{31B69A9C-28DA-8A36-E290-EA7CBE27CF5C}"/>
              </a:ext>
            </a:extLst>
          </p:cNvPr>
          <p:cNvSpPr>
            <a:spLocks noGrp="1"/>
          </p:cNvSpPr>
          <p:nvPr>
            <p:ph type="sldNum" sz="quarter" idx="10"/>
          </p:nvPr>
        </p:nvSpPr>
        <p:spPr/>
        <p:txBody>
          <a:bodyPr/>
          <a:lstStyle/>
          <a:p>
            <a:fld id="{9E533143-D9E3-4FE7-A62C-B5F76AB9CDD9}" type="slidenum">
              <a:rPr lang="de-DE" smtClean="0"/>
              <a:pPr/>
              <a:t>18</a:t>
            </a:fld>
            <a:endParaRPr lang="de-DE"/>
          </a:p>
        </p:txBody>
      </p:sp>
      <p:sp>
        <p:nvSpPr>
          <p:cNvPr id="5" name="Kopfzeilenplatzhalter 4">
            <a:extLst>
              <a:ext uri="{FF2B5EF4-FFF2-40B4-BE49-F238E27FC236}">
                <a16:creationId xmlns:a16="http://schemas.microsoft.com/office/drawing/2014/main" id="{6D59EC94-33A9-6AE1-C3B8-3E5F64210D79}"/>
              </a:ext>
            </a:extLst>
          </p:cNvPr>
          <p:cNvSpPr>
            <a:spLocks noGrp="1"/>
          </p:cNvSpPr>
          <p:nvPr>
            <p:ph type="hdr" sz="quarter" idx="11"/>
          </p:nvPr>
        </p:nvSpPr>
        <p:spPr/>
        <p:txBody>
          <a:bodyPr/>
          <a:lstStyle/>
          <a:p>
            <a:r>
              <a:rPr lang="de-DE"/>
              <a:t>Rechnungswesen im NKF NRW</a:t>
            </a:r>
          </a:p>
        </p:txBody>
      </p:sp>
    </p:spTree>
    <p:extLst>
      <p:ext uri="{BB962C8B-B14F-4D97-AF65-F5344CB8AC3E}">
        <p14:creationId xmlns:p14="http://schemas.microsoft.com/office/powerpoint/2010/main" val="1669761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9E533143-D9E3-4FE7-A62C-B5F76AB9CDD9}" type="slidenum">
              <a:rPr lang="de-DE" smtClean="0"/>
              <a:pPr/>
              <a:t>19</a:t>
            </a:fld>
            <a:endParaRPr lang="de-DE"/>
          </a:p>
        </p:txBody>
      </p:sp>
      <p:sp>
        <p:nvSpPr>
          <p:cNvPr id="5" name="Kopfzeilenplatzhalter 4"/>
          <p:cNvSpPr>
            <a:spLocks noGrp="1"/>
          </p:cNvSpPr>
          <p:nvPr>
            <p:ph type="hdr" sz="quarter" idx="11"/>
          </p:nvPr>
        </p:nvSpPr>
        <p:spPr/>
        <p:txBody>
          <a:bodyPr/>
          <a:lstStyle/>
          <a:p>
            <a:r>
              <a:rPr lang="de-DE"/>
              <a:t>Rechnungswesen im NKF NRW</a:t>
            </a:r>
          </a:p>
        </p:txBody>
      </p:sp>
    </p:spTree>
    <p:extLst>
      <p:ext uri="{BB962C8B-B14F-4D97-AF65-F5344CB8AC3E}">
        <p14:creationId xmlns:p14="http://schemas.microsoft.com/office/powerpoint/2010/main" val="199973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9E533143-D9E3-4FE7-A62C-B5F76AB9CDD9}" type="slidenum">
              <a:rPr lang="de-DE" smtClean="0"/>
              <a:pPr/>
              <a:t>2</a:t>
            </a:fld>
            <a:endParaRPr lang="de-DE"/>
          </a:p>
        </p:txBody>
      </p:sp>
      <p:sp>
        <p:nvSpPr>
          <p:cNvPr id="5" name="Kopfzeilenplatzhalter 4"/>
          <p:cNvSpPr>
            <a:spLocks noGrp="1"/>
          </p:cNvSpPr>
          <p:nvPr>
            <p:ph type="hdr" sz="quarter" idx="11"/>
          </p:nvPr>
        </p:nvSpPr>
        <p:spPr/>
        <p:txBody>
          <a:bodyPr/>
          <a:lstStyle/>
          <a:p>
            <a:r>
              <a:rPr lang="de-DE"/>
              <a:t>Rechnungswesen im NKF NRW</a:t>
            </a:r>
          </a:p>
        </p:txBody>
      </p:sp>
    </p:spTree>
    <p:extLst>
      <p:ext uri="{BB962C8B-B14F-4D97-AF65-F5344CB8AC3E}">
        <p14:creationId xmlns:p14="http://schemas.microsoft.com/office/powerpoint/2010/main" val="41273455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9E533143-D9E3-4FE7-A62C-B5F76AB9CDD9}" type="slidenum">
              <a:rPr lang="de-DE" smtClean="0"/>
              <a:pPr/>
              <a:t>20</a:t>
            </a:fld>
            <a:endParaRPr lang="de-DE"/>
          </a:p>
        </p:txBody>
      </p:sp>
      <p:sp>
        <p:nvSpPr>
          <p:cNvPr id="5" name="Kopfzeilenplatzhalter 4"/>
          <p:cNvSpPr>
            <a:spLocks noGrp="1"/>
          </p:cNvSpPr>
          <p:nvPr>
            <p:ph type="hdr" sz="quarter" idx="11"/>
          </p:nvPr>
        </p:nvSpPr>
        <p:spPr/>
        <p:txBody>
          <a:bodyPr/>
          <a:lstStyle/>
          <a:p>
            <a:r>
              <a:rPr lang="de-DE"/>
              <a:t>Rechnungswesen im NKF NRW</a:t>
            </a:r>
          </a:p>
        </p:txBody>
      </p:sp>
    </p:spTree>
    <p:extLst>
      <p:ext uri="{BB962C8B-B14F-4D97-AF65-F5344CB8AC3E}">
        <p14:creationId xmlns:p14="http://schemas.microsoft.com/office/powerpoint/2010/main" val="26931651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9E533143-D9E3-4FE7-A62C-B5F76AB9CDD9}" type="slidenum">
              <a:rPr lang="de-DE" smtClean="0"/>
              <a:pPr/>
              <a:t>21</a:t>
            </a:fld>
            <a:endParaRPr lang="de-DE"/>
          </a:p>
        </p:txBody>
      </p:sp>
      <p:sp>
        <p:nvSpPr>
          <p:cNvPr id="5" name="Kopfzeilenplatzhalter 4"/>
          <p:cNvSpPr>
            <a:spLocks noGrp="1"/>
          </p:cNvSpPr>
          <p:nvPr>
            <p:ph type="hdr" sz="quarter" idx="11"/>
          </p:nvPr>
        </p:nvSpPr>
        <p:spPr/>
        <p:txBody>
          <a:bodyPr/>
          <a:lstStyle/>
          <a:p>
            <a:r>
              <a:rPr lang="de-DE"/>
              <a:t>Rechnungswesen im NKF NRW</a:t>
            </a:r>
          </a:p>
        </p:txBody>
      </p:sp>
    </p:spTree>
    <p:extLst>
      <p:ext uri="{BB962C8B-B14F-4D97-AF65-F5344CB8AC3E}">
        <p14:creationId xmlns:p14="http://schemas.microsoft.com/office/powerpoint/2010/main" val="40108337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C64E5E-519D-3686-B4B5-836B49602322}"/>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A91986F8-3E8E-AE0D-78BE-8C561B6D97F3}"/>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D5ACB12-1082-76EA-B5D7-3C7F1A33A0F7}"/>
              </a:ext>
            </a:extLst>
          </p:cNvPr>
          <p:cNvSpPr>
            <a:spLocks noGrp="1"/>
          </p:cNvSpPr>
          <p:nvPr>
            <p:ph type="body" idx="1"/>
          </p:nvPr>
        </p:nvSpPr>
        <p:spPr/>
        <p:txBody>
          <a:bodyPr>
            <a:normAutofit/>
          </a:bodyPr>
          <a:lstStyle/>
          <a:p>
            <a:endParaRPr lang="de-DE" dirty="0"/>
          </a:p>
        </p:txBody>
      </p:sp>
      <p:sp>
        <p:nvSpPr>
          <p:cNvPr id="4" name="Foliennummernplatzhalter 3">
            <a:extLst>
              <a:ext uri="{FF2B5EF4-FFF2-40B4-BE49-F238E27FC236}">
                <a16:creationId xmlns:a16="http://schemas.microsoft.com/office/drawing/2014/main" id="{64889ACF-23B1-50A7-7002-8D5E9B2FD729}"/>
              </a:ext>
            </a:extLst>
          </p:cNvPr>
          <p:cNvSpPr>
            <a:spLocks noGrp="1"/>
          </p:cNvSpPr>
          <p:nvPr>
            <p:ph type="sldNum" sz="quarter" idx="10"/>
          </p:nvPr>
        </p:nvSpPr>
        <p:spPr/>
        <p:txBody>
          <a:bodyPr/>
          <a:lstStyle/>
          <a:p>
            <a:fld id="{9E533143-D9E3-4FE7-A62C-B5F76AB9CDD9}" type="slidenum">
              <a:rPr lang="de-DE" smtClean="0"/>
              <a:pPr/>
              <a:t>22</a:t>
            </a:fld>
            <a:endParaRPr lang="de-DE"/>
          </a:p>
        </p:txBody>
      </p:sp>
      <p:sp>
        <p:nvSpPr>
          <p:cNvPr id="5" name="Kopfzeilenplatzhalter 4">
            <a:extLst>
              <a:ext uri="{FF2B5EF4-FFF2-40B4-BE49-F238E27FC236}">
                <a16:creationId xmlns:a16="http://schemas.microsoft.com/office/drawing/2014/main" id="{BE5123FB-3AE2-6223-57FA-C327155F3E70}"/>
              </a:ext>
            </a:extLst>
          </p:cNvPr>
          <p:cNvSpPr>
            <a:spLocks noGrp="1"/>
          </p:cNvSpPr>
          <p:nvPr>
            <p:ph type="hdr" sz="quarter" idx="11"/>
          </p:nvPr>
        </p:nvSpPr>
        <p:spPr/>
        <p:txBody>
          <a:bodyPr/>
          <a:lstStyle/>
          <a:p>
            <a:r>
              <a:rPr lang="de-DE"/>
              <a:t>Rechnungswesen im NKF NRW</a:t>
            </a:r>
          </a:p>
        </p:txBody>
      </p:sp>
    </p:spTree>
    <p:extLst>
      <p:ext uri="{BB962C8B-B14F-4D97-AF65-F5344CB8AC3E}">
        <p14:creationId xmlns:p14="http://schemas.microsoft.com/office/powerpoint/2010/main" val="32532046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D6E9FF-E9F8-8E76-5C66-215D3ABF4D34}"/>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76384DB-593B-242C-6966-96C17F5B1DD4}"/>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2E03BE9A-417E-CF80-5CFA-760595A2DB41}"/>
              </a:ext>
            </a:extLst>
          </p:cNvPr>
          <p:cNvSpPr>
            <a:spLocks noGrp="1"/>
          </p:cNvSpPr>
          <p:nvPr>
            <p:ph type="body" idx="1"/>
          </p:nvPr>
        </p:nvSpPr>
        <p:spPr/>
        <p:txBody>
          <a:bodyPr>
            <a:normAutofit/>
          </a:bodyPr>
          <a:lstStyle/>
          <a:p>
            <a:endParaRPr lang="de-DE" dirty="0"/>
          </a:p>
        </p:txBody>
      </p:sp>
      <p:sp>
        <p:nvSpPr>
          <p:cNvPr id="4" name="Foliennummernplatzhalter 3">
            <a:extLst>
              <a:ext uri="{FF2B5EF4-FFF2-40B4-BE49-F238E27FC236}">
                <a16:creationId xmlns:a16="http://schemas.microsoft.com/office/drawing/2014/main" id="{8D3CCAE4-368E-589B-6F16-240ED616E3A0}"/>
              </a:ext>
            </a:extLst>
          </p:cNvPr>
          <p:cNvSpPr>
            <a:spLocks noGrp="1"/>
          </p:cNvSpPr>
          <p:nvPr>
            <p:ph type="sldNum" sz="quarter" idx="10"/>
          </p:nvPr>
        </p:nvSpPr>
        <p:spPr/>
        <p:txBody>
          <a:bodyPr/>
          <a:lstStyle/>
          <a:p>
            <a:fld id="{9E533143-D9E3-4FE7-A62C-B5F76AB9CDD9}" type="slidenum">
              <a:rPr lang="de-DE" smtClean="0"/>
              <a:pPr/>
              <a:t>23</a:t>
            </a:fld>
            <a:endParaRPr lang="de-DE"/>
          </a:p>
        </p:txBody>
      </p:sp>
      <p:sp>
        <p:nvSpPr>
          <p:cNvPr id="5" name="Kopfzeilenplatzhalter 4">
            <a:extLst>
              <a:ext uri="{FF2B5EF4-FFF2-40B4-BE49-F238E27FC236}">
                <a16:creationId xmlns:a16="http://schemas.microsoft.com/office/drawing/2014/main" id="{3BE5E458-821C-854E-E0F2-6A78859B79A4}"/>
              </a:ext>
            </a:extLst>
          </p:cNvPr>
          <p:cNvSpPr>
            <a:spLocks noGrp="1"/>
          </p:cNvSpPr>
          <p:nvPr>
            <p:ph type="hdr" sz="quarter" idx="11"/>
          </p:nvPr>
        </p:nvSpPr>
        <p:spPr/>
        <p:txBody>
          <a:bodyPr/>
          <a:lstStyle/>
          <a:p>
            <a:r>
              <a:rPr lang="de-DE"/>
              <a:t>Rechnungswesen im NKF NRW</a:t>
            </a:r>
          </a:p>
        </p:txBody>
      </p:sp>
    </p:spTree>
    <p:extLst>
      <p:ext uri="{BB962C8B-B14F-4D97-AF65-F5344CB8AC3E}">
        <p14:creationId xmlns:p14="http://schemas.microsoft.com/office/powerpoint/2010/main" val="39031355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B51186-14D4-342C-DAF7-C4AA7048B25D}"/>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AE075A9A-551C-E2D6-0C34-A33C047A776C}"/>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CBE2C3AB-196F-481E-7178-AA487963FC1F}"/>
              </a:ext>
            </a:extLst>
          </p:cNvPr>
          <p:cNvSpPr>
            <a:spLocks noGrp="1"/>
          </p:cNvSpPr>
          <p:nvPr>
            <p:ph type="body" idx="1"/>
          </p:nvPr>
        </p:nvSpPr>
        <p:spPr/>
        <p:txBody>
          <a:bodyPr>
            <a:normAutofit/>
          </a:bodyPr>
          <a:lstStyle/>
          <a:p>
            <a:endParaRPr lang="de-DE" dirty="0"/>
          </a:p>
        </p:txBody>
      </p:sp>
      <p:sp>
        <p:nvSpPr>
          <p:cNvPr id="4" name="Foliennummernplatzhalter 3">
            <a:extLst>
              <a:ext uri="{FF2B5EF4-FFF2-40B4-BE49-F238E27FC236}">
                <a16:creationId xmlns:a16="http://schemas.microsoft.com/office/drawing/2014/main" id="{B52519CC-D6BD-DF44-F2A6-0962F08657D7}"/>
              </a:ext>
            </a:extLst>
          </p:cNvPr>
          <p:cNvSpPr>
            <a:spLocks noGrp="1"/>
          </p:cNvSpPr>
          <p:nvPr>
            <p:ph type="sldNum" sz="quarter" idx="10"/>
          </p:nvPr>
        </p:nvSpPr>
        <p:spPr/>
        <p:txBody>
          <a:bodyPr/>
          <a:lstStyle/>
          <a:p>
            <a:fld id="{9E533143-D9E3-4FE7-A62C-B5F76AB9CDD9}" type="slidenum">
              <a:rPr lang="de-DE" smtClean="0"/>
              <a:pPr/>
              <a:t>24</a:t>
            </a:fld>
            <a:endParaRPr lang="de-DE"/>
          </a:p>
        </p:txBody>
      </p:sp>
      <p:sp>
        <p:nvSpPr>
          <p:cNvPr id="5" name="Kopfzeilenplatzhalter 4">
            <a:extLst>
              <a:ext uri="{FF2B5EF4-FFF2-40B4-BE49-F238E27FC236}">
                <a16:creationId xmlns:a16="http://schemas.microsoft.com/office/drawing/2014/main" id="{1282754B-CF42-90AC-14FE-FEA35FFEA1E3}"/>
              </a:ext>
            </a:extLst>
          </p:cNvPr>
          <p:cNvSpPr>
            <a:spLocks noGrp="1"/>
          </p:cNvSpPr>
          <p:nvPr>
            <p:ph type="hdr" sz="quarter" idx="11"/>
          </p:nvPr>
        </p:nvSpPr>
        <p:spPr/>
        <p:txBody>
          <a:bodyPr/>
          <a:lstStyle/>
          <a:p>
            <a:r>
              <a:rPr lang="de-DE"/>
              <a:t>Rechnungswesen im NKF NRW</a:t>
            </a:r>
          </a:p>
        </p:txBody>
      </p:sp>
    </p:spTree>
    <p:extLst>
      <p:ext uri="{BB962C8B-B14F-4D97-AF65-F5344CB8AC3E}">
        <p14:creationId xmlns:p14="http://schemas.microsoft.com/office/powerpoint/2010/main" val="2326658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486314-9F29-7BF0-0FC9-3AA0993EABBE}"/>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C03015B-2B4B-D441-0118-AE1D98D896AC}"/>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AC7227C9-1E4F-A116-64A9-8FFC81ED0218}"/>
              </a:ext>
            </a:extLst>
          </p:cNvPr>
          <p:cNvSpPr>
            <a:spLocks noGrp="1"/>
          </p:cNvSpPr>
          <p:nvPr>
            <p:ph type="body" idx="1"/>
          </p:nvPr>
        </p:nvSpPr>
        <p:spPr/>
        <p:txBody>
          <a:bodyPr>
            <a:normAutofit/>
          </a:bodyPr>
          <a:lstStyle/>
          <a:p>
            <a:endParaRPr lang="de-DE" dirty="0"/>
          </a:p>
        </p:txBody>
      </p:sp>
      <p:sp>
        <p:nvSpPr>
          <p:cNvPr id="4" name="Foliennummernplatzhalter 3">
            <a:extLst>
              <a:ext uri="{FF2B5EF4-FFF2-40B4-BE49-F238E27FC236}">
                <a16:creationId xmlns:a16="http://schemas.microsoft.com/office/drawing/2014/main" id="{6461FE85-1550-FB01-8C07-D24AD65EA99F}"/>
              </a:ext>
            </a:extLst>
          </p:cNvPr>
          <p:cNvSpPr>
            <a:spLocks noGrp="1"/>
          </p:cNvSpPr>
          <p:nvPr>
            <p:ph type="sldNum" sz="quarter" idx="10"/>
          </p:nvPr>
        </p:nvSpPr>
        <p:spPr/>
        <p:txBody>
          <a:bodyPr/>
          <a:lstStyle/>
          <a:p>
            <a:fld id="{9E533143-D9E3-4FE7-A62C-B5F76AB9CDD9}" type="slidenum">
              <a:rPr lang="de-DE" smtClean="0"/>
              <a:pPr/>
              <a:t>25</a:t>
            </a:fld>
            <a:endParaRPr lang="de-DE"/>
          </a:p>
        </p:txBody>
      </p:sp>
      <p:sp>
        <p:nvSpPr>
          <p:cNvPr id="5" name="Kopfzeilenplatzhalter 4">
            <a:extLst>
              <a:ext uri="{FF2B5EF4-FFF2-40B4-BE49-F238E27FC236}">
                <a16:creationId xmlns:a16="http://schemas.microsoft.com/office/drawing/2014/main" id="{D39165E5-F5FA-4749-7CB6-CC9E4EEF4B72}"/>
              </a:ext>
            </a:extLst>
          </p:cNvPr>
          <p:cNvSpPr>
            <a:spLocks noGrp="1"/>
          </p:cNvSpPr>
          <p:nvPr>
            <p:ph type="hdr" sz="quarter" idx="11"/>
          </p:nvPr>
        </p:nvSpPr>
        <p:spPr/>
        <p:txBody>
          <a:bodyPr/>
          <a:lstStyle/>
          <a:p>
            <a:r>
              <a:rPr lang="de-DE"/>
              <a:t>Rechnungswesen im NKF NRW</a:t>
            </a:r>
          </a:p>
        </p:txBody>
      </p:sp>
    </p:spTree>
    <p:extLst>
      <p:ext uri="{BB962C8B-B14F-4D97-AF65-F5344CB8AC3E}">
        <p14:creationId xmlns:p14="http://schemas.microsoft.com/office/powerpoint/2010/main" val="14171546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8B093A-C8A0-FE5B-5BFB-6B7564EA896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02AE0344-26ED-2023-0E39-3070604A80F7}"/>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75BDD861-7F70-7E12-96B9-0C81C56A2E67}"/>
              </a:ext>
            </a:extLst>
          </p:cNvPr>
          <p:cNvSpPr>
            <a:spLocks noGrp="1"/>
          </p:cNvSpPr>
          <p:nvPr>
            <p:ph type="body" idx="1"/>
          </p:nvPr>
        </p:nvSpPr>
        <p:spPr/>
        <p:txBody>
          <a:bodyPr>
            <a:normAutofit/>
          </a:bodyPr>
          <a:lstStyle/>
          <a:p>
            <a:endParaRPr lang="de-DE" dirty="0"/>
          </a:p>
        </p:txBody>
      </p:sp>
      <p:sp>
        <p:nvSpPr>
          <p:cNvPr id="4" name="Foliennummernplatzhalter 3">
            <a:extLst>
              <a:ext uri="{FF2B5EF4-FFF2-40B4-BE49-F238E27FC236}">
                <a16:creationId xmlns:a16="http://schemas.microsoft.com/office/drawing/2014/main" id="{817B4D12-4A82-8A31-BCD1-7F6209B95F07}"/>
              </a:ext>
            </a:extLst>
          </p:cNvPr>
          <p:cNvSpPr>
            <a:spLocks noGrp="1"/>
          </p:cNvSpPr>
          <p:nvPr>
            <p:ph type="sldNum" sz="quarter" idx="10"/>
          </p:nvPr>
        </p:nvSpPr>
        <p:spPr/>
        <p:txBody>
          <a:bodyPr/>
          <a:lstStyle/>
          <a:p>
            <a:fld id="{9E533143-D9E3-4FE7-A62C-B5F76AB9CDD9}" type="slidenum">
              <a:rPr lang="de-DE" smtClean="0"/>
              <a:pPr/>
              <a:t>26</a:t>
            </a:fld>
            <a:endParaRPr lang="de-DE"/>
          </a:p>
        </p:txBody>
      </p:sp>
      <p:sp>
        <p:nvSpPr>
          <p:cNvPr id="5" name="Kopfzeilenplatzhalter 4">
            <a:extLst>
              <a:ext uri="{FF2B5EF4-FFF2-40B4-BE49-F238E27FC236}">
                <a16:creationId xmlns:a16="http://schemas.microsoft.com/office/drawing/2014/main" id="{EE73F637-9038-73F0-822C-889352F716C1}"/>
              </a:ext>
            </a:extLst>
          </p:cNvPr>
          <p:cNvSpPr>
            <a:spLocks noGrp="1"/>
          </p:cNvSpPr>
          <p:nvPr>
            <p:ph type="hdr" sz="quarter" idx="11"/>
          </p:nvPr>
        </p:nvSpPr>
        <p:spPr/>
        <p:txBody>
          <a:bodyPr/>
          <a:lstStyle/>
          <a:p>
            <a:r>
              <a:rPr lang="de-DE"/>
              <a:t>Rechnungswesen im NKF NRW</a:t>
            </a:r>
          </a:p>
        </p:txBody>
      </p:sp>
    </p:spTree>
    <p:extLst>
      <p:ext uri="{BB962C8B-B14F-4D97-AF65-F5344CB8AC3E}">
        <p14:creationId xmlns:p14="http://schemas.microsoft.com/office/powerpoint/2010/main" val="18817603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502E78-164A-E7F1-DAA5-8414DD08B3F4}"/>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02630D12-BC17-1962-31EB-4B92FD21F430}"/>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3AFECD7E-DD18-AC05-F4A6-1331E1BEE4B2}"/>
              </a:ext>
            </a:extLst>
          </p:cNvPr>
          <p:cNvSpPr>
            <a:spLocks noGrp="1"/>
          </p:cNvSpPr>
          <p:nvPr>
            <p:ph type="body" idx="1"/>
          </p:nvPr>
        </p:nvSpPr>
        <p:spPr/>
        <p:txBody>
          <a:bodyPr>
            <a:normAutofit/>
          </a:bodyPr>
          <a:lstStyle/>
          <a:p>
            <a:endParaRPr lang="de-DE" dirty="0"/>
          </a:p>
        </p:txBody>
      </p:sp>
      <p:sp>
        <p:nvSpPr>
          <p:cNvPr id="4" name="Foliennummernplatzhalter 3">
            <a:extLst>
              <a:ext uri="{FF2B5EF4-FFF2-40B4-BE49-F238E27FC236}">
                <a16:creationId xmlns:a16="http://schemas.microsoft.com/office/drawing/2014/main" id="{426A2CEB-B1E3-1800-B1C5-DFC5E54E9051}"/>
              </a:ext>
            </a:extLst>
          </p:cNvPr>
          <p:cNvSpPr>
            <a:spLocks noGrp="1"/>
          </p:cNvSpPr>
          <p:nvPr>
            <p:ph type="sldNum" sz="quarter" idx="10"/>
          </p:nvPr>
        </p:nvSpPr>
        <p:spPr/>
        <p:txBody>
          <a:bodyPr/>
          <a:lstStyle/>
          <a:p>
            <a:fld id="{9E533143-D9E3-4FE7-A62C-B5F76AB9CDD9}" type="slidenum">
              <a:rPr lang="de-DE" smtClean="0"/>
              <a:pPr/>
              <a:t>27</a:t>
            </a:fld>
            <a:endParaRPr lang="de-DE"/>
          </a:p>
        </p:txBody>
      </p:sp>
      <p:sp>
        <p:nvSpPr>
          <p:cNvPr id="5" name="Kopfzeilenplatzhalter 4">
            <a:extLst>
              <a:ext uri="{FF2B5EF4-FFF2-40B4-BE49-F238E27FC236}">
                <a16:creationId xmlns:a16="http://schemas.microsoft.com/office/drawing/2014/main" id="{FFB6A5CD-58E2-61B0-C079-82EC3E24D15F}"/>
              </a:ext>
            </a:extLst>
          </p:cNvPr>
          <p:cNvSpPr>
            <a:spLocks noGrp="1"/>
          </p:cNvSpPr>
          <p:nvPr>
            <p:ph type="hdr" sz="quarter" idx="11"/>
          </p:nvPr>
        </p:nvSpPr>
        <p:spPr/>
        <p:txBody>
          <a:bodyPr/>
          <a:lstStyle/>
          <a:p>
            <a:r>
              <a:rPr lang="de-DE"/>
              <a:t>Rechnungswesen im NKF NRW</a:t>
            </a:r>
          </a:p>
        </p:txBody>
      </p:sp>
    </p:spTree>
    <p:extLst>
      <p:ext uri="{BB962C8B-B14F-4D97-AF65-F5344CB8AC3E}">
        <p14:creationId xmlns:p14="http://schemas.microsoft.com/office/powerpoint/2010/main" val="24144008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CCE9FB-218A-E3C2-6E4C-AC662589008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6FFA5ADD-C041-CBA5-FB6C-3A131A9ECBB5}"/>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7DB8F0CC-ACA7-D6EE-D3AF-8667D4D5F68D}"/>
              </a:ext>
            </a:extLst>
          </p:cNvPr>
          <p:cNvSpPr>
            <a:spLocks noGrp="1"/>
          </p:cNvSpPr>
          <p:nvPr>
            <p:ph type="body" idx="1"/>
          </p:nvPr>
        </p:nvSpPr>
        <p:spPr/>
        <p:txBody>
          <a:bodyPr>
            <a:normAutofit/>
          </a:bodyPr>
          <a:lstStyle/>
          <a:p>
            <a:endParaRPr lang="de-DE" dirty="0"/>
          </a:p>
        </p:txBody>
      </p:sp>
      <p:sp>
        <p:nvSpPr>
          <p:cNvPr id="4" name="Foliennummernplatzhalter 3">
            <a:extLst>
              <a:ext uri="{FF2B5EF4-FFF2-40B4-BE49-F238E27FC236}">
                <a16:creationId xmlns:a16="http://schemas.microsoft.com/office/drawing/2014/main" id="{1E162958-E74C-6FC6-3C29-B1BCA9E8D66B}"/>
              </a:ext>
            </a:extLst>
          </p:cNvPr>
          <p:cNvSpPr>
            <a:spLocks noGrp="1"/>
          </p:cNvSpPr>
          <p:nvPr>
            <p:ph type="sldNum" sz="quarter" idx="10"/>
          </p:nvPr>
        </p:nvSpPr>
        <p:spPr/>
        <p:txBody>
          <a:bodyPr/>
          <a:lstStyle/>
          <a:p>
            <a:fld id="{9E533143-D9E3-4FE7-A62C-B5F76AB9CDD9}" type="slidenum">
              <a:rPr lang="de-DE" smtClean="0"/>
              <a:pPr/>
              <a:t>28</a:t>
            </a:fld>
            <a:endParaRPr lang="de-DE"/>
          </a:p>
        </p:txBody>
      </p:sp>
      <p:sp>
        <p:nvSpPr>
          <p:cNvPr id="5" name="Kopfzeilenplatzhalter 4">
            <a:extLst>
              <a:ext uri="{FF2B5EF4-FFF2-40B4-BE49-F238E27FC236}">
                <a16:creationId xmlns:a16="http://schemas.microsoft.com/office/drawing/2014/main" id="{C18702F2-793E-0314-269C-5922FACBA7A7}"/>
              </a:ext>
            </a:extLst>
          </p:cNvPr>
          <p:cNvSpPr>
            <a:spLocks noGrp="1"/>
          </p:cNvSpPr>
          <p:nvPr>
            <p:ph type="hdr" sz="quarter" idx="11"/>
          </p:nvPr>
        </p:nvSpPr>
        <p:spPr/>
        <p:txBody>
          <a:bodyPr/>
          <a:lstStyle/>
          <a:p>
            <a:r>
              <a:rPr lang="de-DE"/>
              <a:t>Rechnungswesen im NKF NRW</a:t>
            </a:r>
          </a:p>
        </p:txBody>
      </p:sp>
    </p:spTree>
    <p:extLst>
      <p:ext uri="{BB962C8B-B14F-4D97-AF65-F5344CB8AC3E}">
        <p14:creationId xmlns:p14="http://schemas.microsoft.com/office/powerpoint/2010/main" val="26242086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1C5D60-DC19-F76D-3827-97C10DEF2FA3}"/>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6937A46-CBED-5D1F-D1DD-BE9AA5E0BB1F}"/>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0EF87697-58DE-C907-9081-5EFAE52E2591}"/>
              </a:ext>
            </a:extLst>
          </p:cNvPr>
          <p:cNvSpPr>
            <a:spLocks noGrp="1"/>
          </p:cNvSpPr>
          <p:nvPr>
            <p:ph type="body" idx="1"/>
          </p:nvPr>
        </p:nvSpPr>
        <p:spPr/>
        <p:txBody>
          <a:bodyPr>
            <a:normAutofit/>
          </a:bodyPr>
          <a:lstStyle/>
          <a:p>
            <a:endParaRPr lang="de-DE" dirty="0"/>
          </a:p>
        </p:txBody>
      </p:sp>
      <p:sp>
        <p:nvSpPr>
          <p:cNvPr id="4" name="Foliennummernplatzhalter 3">
            <a:extLst>
              <a:ext uri="{FF2B5EF4-FFF2-40B4-BE49-F238E27FC236}">
                <a16:creationId xmlns:a16="http://schemas.microsoft.com/office/drawing/2014/main" id="{65432792-07C8-CAF2-C9A4-FF1A8536EAFA}"/>
              </a:ext>
            </a:extLst>
          </p:cNvPr>
          <p:cNvSpPr>
            <a:spLocks noGrp="1"/>
          </p:cNvSpPr>
          <p:nvPr>
            <p:ph type="sldNum" sz="quarter" idx="10"/>
          </p:nvPr>
        </p:nvSpPr>
        <p:spPr/>
        <p:txBody>
          <a:bodyPr/>
          <a:lstStyle/>
          <a:p>
            <a:fld id="{9E533143-D9E3-4FE7-A62C-B5F76AB9CDD9}" type="slidenum">
              <a:rPr lang="de-DE" smtClean="0"/>
              <a:pPr/>
              <a:t>29</a:t>
            </a:fld>
            <a:endParaRPr lang="de-DE"/>
          </a:p>
        </p:txBody>
      </p:sp>
      <p:sp>
        <p:nvSpPr>
          <p:cNvPr id="5" name="Kopfzeilenplatzhalter 4">
            <a:extLst>
              <a:ext uri="{FF2B5EF4-FFF2-40B4-BE49-F238E27FC236}">
                <a16:creationId xmlns:a16="http://schemas.microsoft.com/office/drawing/2014/main" id="{8DE0BA25-8689-45C5-C452-ACF14FD31B8D}"/>
              </a:ext>
            </a:extLst>
          </p:cNvPr>
          <p:cNvSpPr>
            <a:spLocks noGrp="1"/>
          </p:cNvSpPr>
          <p:nvPr>
            <p:ph type="hdr" sz="quarter" idx="11"/>
          </p:nvPr>
        </p:nvSpPr>
        <p:spPr/>
        <p:txBody>
          <a:bodyPr/>
          <a:lstStyle/>
          <a:p>
            <a:r>
              <a:rPr lang="de-DE"/>
              <a:t>Rechnungswesen im NKF NRW</a:t>
            </a:r>
          </a:p>
        </p:txBody>
      </p:sp>
    </p:spTree>
    <p:extLst>
      <p:ext uri="{BB962C8B-B14F-4D97-AF65-F5344CB8AC3E}">
        <p14:creationId xmlns:p14="http://schemas.microsoft.com/office/powerpoint/2010/main" val="292250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9E533143-D9E3-4FE7-A62C-B5F76AB9CDD9}" type="slidenum">
              <a:rPr lang="de-DE" smtClean="0"/>
              <a:pPr/>
              <a:t>3</a:t>
            </a:fld>
            <a:endParaRPr lang="de-DE"/>
          </a:p>
        </p:txBody>
      </p:sp>
      <p:sp>
        <p:nvSpPr>
          <p:cNvPr id="5" name="Kopfzeilenplatzhalter 4"/>
          <p:cNvSpPr>
            <a:spLocks noGrp="1"/>
          </p:cNvSpPr>
          <p:nvPr>
            <p:ph type="hdr" sz="quarter" idx="11"/>
          </p:nvPr>
        </p:nvSpPr>
        <p:spPr/>
        <p:txBody>
          <a:bodyPr/>
          <a:lstStyle/>
          <a:p>
            <a:r>
              <a:rPr lang="de-DE"/>
              <a:t>Rechnungswesen im NKF NRW</a:t>
            </a:r>
          </a:p>
        </p:txBody>
      </p:sp>
    </p:spTree>
    <p:extLst>
      <p:ext uri="{BB962C8B-B14F-4D97-AF65-F5344CB8AC3E}">
        <p14:creationId xmlns:p14="http://schemas.microsoft.com/office/powerpoint/2010/main" val="3169554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F67EB7-8F7E-9C5E-6359-04C8901BCFAE}"/>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AADC7A4-0CD6-D04D-400D-8C5AC1AAC9B3}"/>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8BE73C27-3FD1-D6EF-35ED-5DB8F263EED1}"/>
              </a:ext>
            </a:extLst>
          </p:cNvPr>
          <p:cNvSpPr>
            <a:spLocks noGrp="1"/>
          </p:cNvSpPr>
          <p:nvPr>
            <p:ph type="body" idx="1"/>
          </p:nvPr>
        </p:nvSpPr>
        <p:spPr/>
        <p:txBody>
          <a:bodyPr>
            <a:normAutofit/>
          </a:bodyPr>
          <a:lstStyle/>
          <a:p>
            <a:endParaRPr lang="de-DE" dirty="0"/>
          </a:p>
        </p:txBody>
      </p:sp>
      <p:sp>
        <p:nvSpPr>
          <p:cNvPr id="4" name="Foliennummernplatzhalter 3">
            <a:extLst>
              <a:ext uri="{FF2B5EF4-FFF2-40B4-BE49-F238E27FC236}">
                <a16:creationId xmlns:a16="http://schemas.microsoft.com/office/drawing/2014/main" id="{8650CF17-67AE-F69B-BC4C-66D029D45E3E}"/>
              </a:ext>
            </a:extLst>
          </p:cNvPr>
          <p:cNvSpPr>
            <a:spLocks noGrp="1"/>
          </p:cNvSpPr>
          <p:nvPr>
            <p:ph type="sldNum" sz="quarter" idx="10"/>
          </p:nvPr>
        </p:nvSpPr>
        <p:spPr/>
        <p:txBody>
          <a:bodyPr/>
          <a:lstStyle/>
          <a:p>
            <a:fld id="{9E533143-D9E3-4FE7-A62C-B5F76AB9CDD9}" type="slidenum">
              <a:rPr lang="de-DE" smtClean="0"/>
              <a:pPr/>
              <a:t>30</a:t>
            </a:fld>
            <a:endParaRPr lang="de-DE"/>
          </a:p>
        </p:txBody>
      </p:sp>
      <p:sp>
        <p:nvSpPr>
          <p:cNvPr id="5" name="Kopfzeilenplatzhalter 4">
            <a:extLst>
              <a:ext uri="{FF2B5EF4-FFF2-40B4-BE49-F238E27FC236}">
                <a16:creationId xmlns:a16="http://schemas.microsoft.com/office/drawing/2014/main" id="{ED9BE966-BC32-D704-CC54-D930472F7ECD}"/>
              </a:ext>
            </a:extLst>
          </p:cNvPr>
          <p:cNvSpPr>
            <a:spLocks noGrp="1"/>
          </p:cNvSpPr>
          <p:nvPr>
            <p:ph type="hdr" sz="quarter" idx="11"/>
          </p:nvPr>
        </p:nvSpPr>
        <p:spPr/>
        <p:txBody>
          <a:bodyPr/>
          <a:lstStyle/>
          <a:p>
            <a:r>
              <a:rPr lang="de-DE"/>
              <a:t>Rechnungswesen im NKF NRW</a:t>
            </a:r>
          </a:p>
        </p:txBody>
      </p:sp>
    </p:spTree>
    <p:extLst>
      <p:ext uri="{BB962C8B-B14F-4D97-AF65-F5344CB8AC3E}">
        <p14:creationId xmlns:p14="http://schemas.microsoft.com/office/powerpoint/2010/main" val="10199953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AB633-E709-08D9-195A-57E8C3AAEE5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3A86811-261E-8A70-3998-B683719A9C52}"/>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7C6329B3-FEB2-E0C1-9B78-2FA07D012117}"/>
              </a:ext>
            </a:extLst>
          </p:cNvPr>
          <p:cNvSpPr>
            <a:spLocks noGrp="1"/>
          </p:cNvSpPr>
          <p:nvPr>
            <p:ph type="body" idx="1"/>
          </p:nvPr>
        </p:nvSpPr>
        <p:spPr/>
        <p:txBody>
          <a:bodyPr>
            <a:normAutofit/>
          </a:bodyPr>
          <a:lstStyle/>
          <a:p>
            <a:endParaRPr lang="de-DE" dirty="0"/>
          </a:p>
        </p:txBody>
      </p:sp>
      <p:sp>
        <p:nvSpPr>
          <p:cNvPr id="4" name="Foliennummernplatzhalter 3">
            <a:extLst>
              <a:ext uri="{FF2B5EF4-FFF2-40B4-BE49-F238E27FC236}">
                <a16:creationId xmlns:a16="http://schemas.microsoft.com/office/drawing/2014/main" id="{B37EBF72-7A2A-CEAD-924A-41E502AE67B0}"/>
              </a:ext>
            </a:extLst>
          </p:cNvPr>
          <p:cNvSpPr>
            <a:spLocks noGrp="1"/>
          </p:cNvSpPr>
          <p:nvPr>
            <p:ph type="sldNum" sz="quarter" idx="10"/>
          </p:nvPr>
        </p:nvSpPr>
        <p:spPr/>
        <p:txBody>
          <a:bodyPr/>
          <a:lstStyle/>
          <a:p>
            <a:fld id="{9E533143-D9E3-4FE7-A62C-B5F76AB9CDD9}" type="slidenum">
              <a:rPr lang="de-DE" smtClean="0"/>
              <a:pPr/>
              <a:t>31</a:t>
            </a:fld>
            <a:endParaRPr lang="de-DE"/>
          </a:p>
        </p:txBody>
      </p:sp>
      <p:sp>
        <p:nvSpPr>
          <p:cNvPr id="5" name="Kopfzeilenplatzhalter 4">
            <a:extLst>
              <a:ext uri="{FF2B5EF4-FFF2-40B4-BE49-F238E27FC236}">
                <a16:creationId xmlns:a16="http://schemas.microsoft.com/office/drawing/2014/main" id="{CCD224ED-AF0B-8AD9-63CC-90DE1F0F8501}"/>
              </a:ext>
            </a:extLst>
          </p:cNvPr>
          <p:cNvSpPr>
            <a:spLocks noGrp="1"/>
          </p:cNvSpPr>
          <p:nvPr>
            <p:ph type="hdr" sz="quarter" idx="11"/>
          </p:nvPr>
        </p:nvSpPr>
        <p:spPr/>
        <p:txBody>
          <a:bodyPr/>
          <a:lstStyle/>
          <a:p>
            <a:r>
              <a:rPr lang="de-DE"/>
              <a:t>Rechnungswesen im NKF NRW</a:t>
            </a:r>
          </a:p>
        </p:txBody>
      </p:sp>
    </p:spTree>
    <p:extLst>
      <p:ext uri="{BB962C8B-B14F-4D97-AF65-F5344CB8AC3E}">
        <p14:creationId xmlns:p14="http://schemas.microsoft.com/office/powerpoint/2010/main" val="9590649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611A72-38F2-F000-BC32-BC862CBB3F24}"/>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0817CC6-EF0A-7C2E-284F-B20E95EB11FE}"/>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87CE23A5-9CA6-E741-93F8-15C5CC8216B8}"/>
              </a:ext>
            </a:extLst>
          </p:cNvPr>
          <p:cNvSpPr>
            <a:spLocks noGrp="1"/>
          </p:cNvSpPr>
          <p:nvPr>
            <p:ph type="body" idx="1"/>
          </p:nvPr>
        </p:nvSpPr>
        <p:spPr/>
        <p:txBody>
          <a:bodyPr>
            <a:normAutofit/>
          </a:bodyPr>
          <a:lstStyle/>
          <a:p>
            <a:endParaRPr lang="de-DE" dirty="0"/>
          </a:p>
        </p:txBody>
      </p:sp>
      <p:sp>
        <p:nvSpPr>
          <p:cNvPr id="4" name="Foliennummernplatzhalter 3">
            <a:extLst>
              <a:ext uri="{FF2B5EF4-FFF2-40B4-BE49-F238E27FC236}">
                <a16:creationId xmlns:a16="http://schemas.microsoft.com/office/drawing/2014/main" id="{FC3AE9BF-B531-13CF-143B-052ACBB98BE7}"/>
              </a:ext>
            </a:extLst>
          </p:cNvPr>
          <p:cNvSpPr>
            <a:spLocks noGrp="1"/>
          </p:cNvSpPr>
          <p:nvPr>
            <p:ph type="sldNum" sz="quarter" idx="10"/>
          </p:nvPr>
        </p:nvSpPr>
        <p:spPr/>
        <p:txBody>
          <a:bodyPr/>
          <a:lstStyle/>
          <a:p>
            <a:fld id="{9E533143-D9E3-4FE7-A62C-B5F76AB9CDD9}" type="slidenum">
              <a:rPr lang="de-DE" smtClean="0"/>
              <a:pPr/>
              <a:t>32</a:t>
            </a:fld>
            <a:endParaRPr lang="de-DE"/>
          </a:p>
        </p:txBody>
      </p:sp>
      <p:sp>
        <p:nvSpPr>
          <p:cNvPr id="5" name="Kopfzeilenplatzhalter 4">
            <a:extLst>
              <a:ext uri="{FF2B5EF4-FFF2-40B4-BE49-F238E27FC236}">
                <a16:creationId xmlns:a16="http://schemas.microsoft.com/office/drawing/2014/main" id="{A9CD198D-3ACD-EAAB-E5D8-6D0057438066}"/>
              </a:ext>
            </a:extLst>
          </p:cNvPr>
          <p:cNvSpPr>
            <a:spLocks noGrp="1"/>
          </p:cNvSpPr>
          <p:nvPr>
            <p:ph type="hdr" sz="quarter" idx="11"/>
          </p:nvPr>
        </p:nvSpPr>
        <p:spPr/>
        <p:txBody>
          <a:bodyPr/>
          <a:lstStyle/>
          <a:p>
            <a:r>
              <a:rPr lang="de-DE"/>
              <a:t>Rechnungswesen im NKF NRW</a:t>
            </a:r>
          </a:p>
        </p:txBody>
      </p:sp>
    </p:spTree>
    <p:extLst>
      <p:ext uri="{BB962C8B-B14F-4D97-AF65-F5344CB8AC3E}">
        <p14:creationId xmlns:p14="http://schemas.microsoft.com/office/powerpoint/2010/main" val="33298852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FD27A6-B745-B232-D4B6-67DB301FC821}"/>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B3E963D-E93D-6B3F-C2E9-878E82F7541C}"/>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3C68CE3E-AA67-7392-6D36-B553D8B1B6CD}"/>
              </a:ext>
            </a:extLst>
          </p:cNvPr>
          <p:cNvSpPr>
            <a:spLocks noGrp="1"/>
          </p:cNvSpPr>
          <p:nvPr>
            <p:ph type="body" idx="1"/>
          </p:nvPr>
        </p:nvSpPr>
        <p:spPr/>
        <p:txBody>
          <a:bodyPr>
            <a:normAutofit/>
          </a:bodyPr>
          <a:lstStyle/>
          <a:p>
            <a:endParaRPr lang="de-DE" dirty="0"/>
          </a:p>
        </p:txBody>
      </p:sp>
      <p:sp>
        <p:nvSpPr>
          <p:cNvPr id="4" name="Foliennummernplatzhalter 3">
            <a:extLst>
              <a:ext uri="{FF2B5EF4-FFF2-40B4-BE49-F238E27FC236}">
                <a16:creationId xmlns:a16="http://schemas.microsoft.com/office/drawing/2014/main" id="{C8B748A2-7477-E139-42E5-48438661BD62}"/>
              </a:ext>
            </a:extLst>
          </p:cNvPr>
          <p:cNvSpPr>
            <a:spLocks noGrp="1"/>
          </p:cNvSpPr>
          <p:nvPr>
            <p:ph type="sldNum" sz="quarter" idx="10"/>
          </p:nvPr>
        </p:nvSpPr>
        <p:spPr/>
        <p:txBody>
          <a:bodyPr/>
          <a:lstStyle/>
          <a:p>
            <a:fld id="{9E533143-D9E3-4FE7-A62C-B5F76AB9CDD9}" type="slidenum">
              <a:rPr lang="de-DE" smtClean="0"/>
              <a:pPr/>
              <a:t>33</a:t>
            </a:fld>
            <a:endParaRPr lang="de-DE"/>
          </a:p>
        </p:txBody>
      </p:sp>
      <p:sp>
        <p:nvSpPr>
          <p:cNvPr id="5" name="Kopfzeilenplatzhalter 4">
            <a:extLst>
              <a:ext uri="{FF2B5EF4-FFF2-40B4-BE49-F238E27FC236}">
                <a16:creationId xmlns:a16="http://schemas.microsoft.com/office/drawing/2014/main" id="{6F856520-AD30-D218-A108-3DC50112C8F8}"/>
              </a:ext>
            </a:extLst>
          </p:cNvPr>
          <p:cNvSpPr>
            <a:spLocks noGrp="1"/>
          </p:cNvSpPr>
          <p:nvPr>
            <p:ph type="hdr" sz="quarter" idx="11"/>
          </p:nvPr>
        </p:nvSpPr>
        <p:spPr/>
        <p:txBody>
          <a:bodyPr/>
          <a:lstStyle/>
          <a:p>
            <a:r>
              <a:rPr lang="de-DE"/>
              <a:t>Rechnungswesen im NKF NRW</a:t>
            </a:r>
          </a:p>
        </p:txBody>
      </p:sp>
    </p:spTree>
    <p:extLst>
      <p:ext uri="{BB962C8B-B14F-4D97-AF65-F5344CB8AC3E}">
        <p14:creationId xmlns:p14="http://schemas.microsoft.com/office/powerpoint/2010/main" val="39387898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926529-BA76-EFEC-9022-3343DC435AF1}"/>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744CD1D-F3C1-918D-889F-88714DC4A0F4}"/>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02355BC0-2711-810E-9389-979CED45CAF5}"/>
              </a:ext>
            </a:extLst>
          </p:cNvPr>
          <p:cNvSpPr>
            <a:spLocks noGrp="1"/>
          </p:cNvSpPr>
          <p:nvPr>
            <p:ph type="body" idx="1"/>
          </p:nvPr>
        </p:nvSpPr>
        <p:spPr/>
        <p:txBody>
          <a:bodyPr>
            <a:normAutofit/>
          </a:bodyPr>
          <a:lstStyle/>
          <a:p>
            <a:endParaRPr lang="de-DE" dirty="0"/>
          </a:p>
        </p:txBody>
      </p:sp>
      <p:sp>
        <p:nvSpPr>
          <p:cNvPr id="4" name="Foliennummernplatzhalter 3">
            <a:extLst>
              <a:ext uri="{FF2B5EF4-FFF2-40B4-BE49-F238E27FC236}">
                <a16:creationId xmlns:a16="http://schemas.microsoft.com/office/drawing/2014/main" id="{B2FCC332-0B10-DD96-2F84-2BC4F9FD8721}"/>
              </a:ext>
            </a:extLst>
          </p:cNvPr>
          <p:cNvSpPr>
            <a:spLocks noGrp="1"/>
          </p:cNvSpPr>
          <p:nvPr>
            <p:ph type="sldNum" sz="quarter" idx="10"/>
          </p:nvPr>
        </p:nvSpPr>
        <p:spPr/>
        <p:txBody>
          <a:bodyPr/>
          <a:lstStyle/>
          <a:p>
            <a:fld id="{9E533143-D9E3-4FE7-A62C-B5F76AB9CDD9}" type="slidenum">
              <a:rPr lang="de-DE" smtClean="0"/>
              <a:pPr/>
              <a:t>34</a:t>
            </a:fld>
            <a:endParaRPr lang="de-DE"/>
          </a:p>
        </p:txBody>
      </p:sp>
      <p:sp>
        <p:nvSpPr>
          <p:cNvPr id="5" name="Kopfzeilenplatzhalter 4">
            <a:extLst>
              <a:ext uri="{FF2B5EF4-FFF2-40B4-BE49-F238E27FC236}">
                <a16:creationId xmlns:a16="http://schemas.microsoft.com/office/drawing/2014/main" id="{E13AD8C2-DDA6-DBEB-B190-9405194157D1}"/>
              </a:ext>
            </a:extLst>
          </p:cNvPr>
          <p:cNvSpPr>
            <a:spLocks noGrp="1"/>
          </p:cNvSpPr>
          <p:nvPr>
            <p:ph type="hdr" sz="quarter" idx="11"/>
          </p:nvPr>
        </p:nvSpPr>
        <p:spPr/>
        <p:txBody>
          <a:bodyPr/>
          <a:lstStyle/>
          <a:p>
            <a:r>
              <a:rPr lang="de-DE"/>
              <a:t>Rechnungswesen im NKF NRW</a:t>
            </a:r>
          </a:p>
        </p:txBody>
      </p:sp>
    </p:spTree>
    <p:extLst>
      <p:ext uri="{BB962C8B-B14F-4D97-AF65-F5344CB8AC3E}">
        <p14:creationId xmlns:p14="http://schemas.microsoft.com/office/powerpoint/2010/main" val="12600046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A3F53D-0BCA-6AA1-80EC-ABC33D26085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9AD370AA-F0FB-AFBB-D62E-BB8B5B61B541}"/>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6528F358-DABA-F7DE-3B20-5A5574800B3C}"/>
              </a:ext>
            </a:extLst>
          </p:cNvPr>
          <p:cNvSpPr>
            <a:spLocks noGrp="1"/>
          </p:cNvSpPr>
          <p:nvPr>
            <p:ph type="body" idx="1"/>
          </p:nvPr>
        </p:nvSpPr>
        <p:spPr/>
        <p:txBody>
          <a:bodyPr>
            <a:normAutofit/>
          </a:bodyPr>
          <a:lstStyle/>
          <a:p>
            <a:endParaRPr lang="de-DE" dirty="0"/>
          </a:p>
        </p:txBody>
      </p:sp>
      <p:sp>
        <p:nvSpPr>
          <p:cNvPr id="4" name="Foliennummernplatzhalter 3">
            <a:extLst>
              <a:ext uri="{FF2B5EF4-FFF2-40B4-BE49-F238E27FC236}">
                <a16:creationId xmlns:a16="http://schemas.microsoft.com/office/drawing/2014/main" id="{024E98AA-D074-8B9A-E1F0-BEDC5F1803F0}"/>
              </a:ext>
            </a:extLst>
          </p:cNvPr>
          <p:cNvSpPr>
            <a:spLocks noGrp="1"/>
          </p:cNvSpPr>
          <p:nvPr>
            <p:ph type="sldNum" sz="quarter" idx="10"/>
          </p:nvPr>
        </p:nvSpPr>
        <p:spPr/>
        <p:txBody>
          <a:bodyPr/>
          <a:lstStyle/>
          <a:p>
            <a:fld id="{9E533143-D9E3-4FE7-A62C-B5F76AB9CDD9}" type="slidenum">
              <a:rPr lang="de-DE" smtClean="0"/>
              <a:pPr/>
              <a:t>35</a:t>
            </a:fld>
            <a:endParaRPr lang="de-DE"/>
          </a:p>
        </p:txBody>
      </p:sp>
      <p:sp>
        <p:nvSpPr>
          <p:cNvPr id="5" name="Kopfzeilenplatzhalter 4">
            <a:extLst>
              <a:ext uri="{FF2B5EF4-FFF2-40B4-BE49-F238E27FC236}">
                <a16:creationId xmlns:a16="http://schemas.microsoft.com/office/drawing/2014/main" id="{D43AA519-FD35-234C-B110-9748BB635D55}"/>
              </a:ext>
            </a:extLst>
          </p:cNvPr>
          <p:cNvSpPr>
            <a:spLocks noGrp="1"/>
          </p:cNvSpPr>
          <p:nvPr>
            <p:ph type="hdr" sz="quarter" idx="11"/>
          </p:nvPr>
        </p:nvSpPr>
        <p:spPr/>
        <p:txBody>
          <a:bodyPr/>
          <a:lstStyle/>
          <a:p>
            <a:r>
              <a:rPr lang="de-DE"/>
              <a:t>Rechnungswesen im NKF NRW</a:t>
            </a:r>
          </a:p>
        </p:txBody>
      </p:sp>
    </p:spTree>
    <p:extLst>
      <p:ext uri="{BB962C8B-B14F-4D97-AF65-F5344CB8AC3E}">
        <p14:creationId xmlns:p14="http://schemas.microsoft.com/office/powerpoint/2010/main" val="842600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9E533143-D9E3-4FE7-A62C-B5F76AB9CDD9}" type="slidenum">
              <a:rPr lang="de-DE" smtClean="0"/>
              <a:pPr/>
              <a:t>36</a:t>
            </a:fld>
            <a:endParaRPr lang="de-DE"/>
          </a:p>
        </p:txBody>
      </p:sp>
      <p:sp>
        <p:nvSpPr>
          <p:cNvPr id="5" name="Kopfzeilenplatzhalter 4"/>
          <p:cNvSpPr>
            <a:spLocks noGrp="1"/>
          </p:cNvSpPr>
          <p:nvPr>
            <p:ph type="hdr" sz="quarter" idx="11"/>
          </p:nvPr>
        </p:nvSpPr>
        <p:spPr/>
        <p:txBody>
          <a:bodyPr/>
          <a:lstStyle/>
          <a:p>
            <a:r>
              <a:rPr lang="de-DE"/>
              <a:t>Rechnungswesen im NKF NRW</a:t>
            </a:r>
          </a:p>
        </p:txBody>
      </p:sp>
    </p:spTree>
    <p:extLst>
      <p:ext uri="{BB962C8B-B14F-4D97-AF65-F5344CB8AC3E}">
        <p14:creationId xmlns:p14="http://schemas.microsoft.com/office/powerpoint/2010/main" val="1002264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37048E-159A-963A-412D-E24663E908F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637FC2D-2B98-9472-7DF4-584390A9B4CF}"/>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509CB4C2-84F0-A331-5037-B6656BC4679D}"/>
              </a:ext>
            </a:extLst>
          </p:cNvPr>
          <p:cNvSpPr>
            <a:spLocks noGrp="1"/>
          </p:cNvSpPr>
          <p:nvPr>
            <p:ph type="body" idx="1"/>
          </p:nvPr>
        </p:nvSpPr>
        <p:spPr/>
        <p:txBody>
          <a:bodyPr>
            <a:normAutofit/>
          </a:bodyPr>
          <a:lstStyle/>
          <a:p>
            <a:endParaRPr lang="de-DE" dirty="0"/>
          </a:p>
        </p:txBody>
      </p:sp>
      <p:sp>
        <p:nvSpPr>
          <p:cNvPr id="4" name="Foliennummernplatzhalter 3">
            <a:extLst>
              <a:ext uri="{FF2B5EF4-FFF2-40B4-BE49-F238E27FC236}">
                <a16:creationId xmlns:a16="http://schemas.microsoft.com/office/drawing/2014/main" id="{F63E1CA3-37CE-2BB0-6507-4C32826A5376}"/>
              </a:ext>
            </a:extLst>
          </p:cNvPr>
          <p:cNvSpPr>
            <a:spLocks noGrp="1"/>
          </p:cNvSpPr>
          <p:nvPr>
            <p:ph type="sldNum" sz="quarter" idx="10"/>
          </p:nvPr>
        </p:nvSpPr>
        <p:spPr/>
        <p:txBody>
          <a:bodyPr/>
          <a:lstStyle/>
          <a:p>
            <a:fld id="{9E533143-D9E3-4FE7-A62C-B5F76AB9CDD9}" type="slidenum">
              <a:rPr lang="de-DE" smtClean="0"/>
              <a:pPr/>
              <a:t>4</a:t>
            </a:fld>
            <a:endParaRPr lang="de-DE"/>
          </a:p>
        </p:txBody>
      </p:sp>
      <p:sp>
        <p:nvSpPr>
          <p:cNvPr id="5" name="Kopfzeilenplatzhalter 4">
            <a:extLst>
              <a:ext uri="{FF2B5EF4-FFF2-40B4-BE49-F238E27FC236}">
                <a16:creationId xmlns:a16="http://schemas.microsoft.com/office/drawing/2014/main" id="{97A62140-11BB-C403-CADE-366C34A4FEFF}"/>
              </a:ext>
            </a:extLst>
          </p:cNvPr>
          <p:cNvSpPr>
            <a:spLocks noGrp="1"/>
          </p:cNvSpPr>
          <p:nvPr>
            <p:ph type="hdr" sz="quarter" idx="11"/>
          </p:nvPr>
        </p:nvSpPr>
        <p:spPr/>
        <p:txBody>
          <a:bodyPr/>
          <a:lstStyle/>
          <a:p>
            <a:r>
              <a:rPr lang="de-DE"/>
              <a:t>Rechnungswesen im NKF NRW</a:t>
            </a:r>
          </a:p>
        </p:txBody>
      </p:sp>
    </p:spTree>
    <p:extLst>
      <p:ext uri="{BB962C8B-B14F-4D97-AF65-F5344CB8AC3E}">
        <p14:creationId xmlns:p14="http://schemas.microsoft.com/office/powerpoint/2010/main" val="3136751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9E533143-D9E3-4FE7-A62C-B5F76AB9CDD9}" type="slidenum">
              <a:rPr lang="de-DE" smtClean="0"/>
              <a:pPr/>
              <a:t>5</a:t>
            </a:fld>
            <a:endParaRPr lang="de-DE"/>
          </a:p>
        </p:txBody>
      </p:sp>
      <p:sp>
        <p:nvSpPr>
          <p:cNvPr id="5" name="Kopfzeilenplatzhalter 4"/>
          <p:cNvSpPr>
            <a:spLocks noGrp="1"/>
          </p:cNvSpPr>
          <p:nvPr>
            <p:ph type="hdr" sz="quarter" idx="11"/>
          </p:nvPr>
        </p:nvSpPr>
        <p:spPr/>
        <p:txBody>
          <a:bodyPr/>
          <a:lstStyle/>
          <a:p>
            <a:r>
              <a:rPr lang="de-DE"/>
              <a:t>Rechnungswesen im NKF NRW</a:t>
            </a:r>
          </a:p>
        </p:txBody>
      </p:sp>
    </p:spTree>
    <p:extLst>
      <p:ext uri="{BB962C8B-B14F-4D97-AF65-F5344CB8AC3E}">
        <p14:creationId xmlns:p14="http://schemas.microsoft.com/office/powerpoint/2010/main" val="1316760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9E533143-D9E3-4FE7-A62C-B5F76AB9CDD9}" type="slidenum">
              <a:rPr lang="de-DE" smtClean="0"/>
              <a:pPr/>
              <a:t>6</a:t>
            </a:fld>
            <a:endParaRPr lang="de-DE"/>
          </a:p>
        </p:txBody>
      </p:sp>
      <p:sp>
        <p:nvSpPr>
          <p:cNvPr id="5" name="Kopfzeilenplatzhalter 4"/>
          <p:cNvSpPr>
            <a:spLocks noGrp="1"/>
          </p:cNvSpPr>
          <p:nvPr>
            <p:ph type="hdr" sz="quarter" idx="11"/>
          </p:nvPr>
        </p:nvSpPr>
        <p:spPr/>
        <p:txBody>
          <a:bodyPr/>
          <a:lstStyle/>
          <a:p>
            <a:r>
              <a:rPr lang="de-DE"/>
              <a:t>Rechnungswesen im NKF NRW</a:t>
            </a:r>
          </a:p>
        </p:txBody>
      </p:sp>
    </p:spTree>
    <p:extLst>
      <p:ext uri="{BB962C8B-B14F-4D97-AF65-F5344CB8AC3E}">
        <p14:creationId xmlns:p14="http://schemas.microsoft.com/office/powerpoint/2010/main" val="40905672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9E533143-D9E3-4FE7-A62C-B5F76AB9CDD9}" type="slidenum">
              <a:rPr lang="de-DE" smtClean="0"/>
              <a:pPr/>
              <a:t>7</a:t>
            </a:fld>
            <a:endParaRPr lang="de-DE"/>
          </a:p>
        </p:txBody>
      </p:sp>
      <p:sp>
        <p:nvSpPr>
          <p:cNvPr id="5" name="Kopfzeilenplatzhalter 4"/>
          <p:cNvSpPr>
            <a:spLocks noGrp="1"/>
          </p:cNvSpPr>
          <p:nvPr>
            <p:ph type="hdr" sz="quarter" idx="11"/>
          </p:nvPr>
        </p:nvSpPr>
        <p:spPr/>
        <p:txBody>
          <a:bodyPr/>
          <a:lstStyle/>
          <a:p>
            <a:r>
              <a:rPr lang="de-DE"/>
              <a:t>Rechnungswesen im NKF NRW</a:t>
            </a:r>
          </a:p>
        </p:txBody>
      </p:sp>
    </p:spTree>
    <p:extLst>
      <p:ext uri="{BB962C8B-B14F-4D97-AF65-F5344CB8AC3E}">
        <p14:creationId xmlns:p14="http://schemas.microsoft.com/office/powerpoint/2010/main" val="2192073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9E533143-D9E3-4FE7-A62C-B5F76AB9CDD9}" type="slidenum">
              <a:rPr lang="de-DE" smtClean="0"/>
              <a:pPr/>
              <a:t>8</a:t>
            </a:fld>
            <a:endParaRPr lang="de-DE"/>
          </a:p>
        </p:txBody>
      </p:sp>
      <p:sp>
        <p:nvSpPr>
          <p:cNvPr id="5" name="Kopfzeilenplatzhalter 4"/>
          <p:cNvSpPr>
            <a:spLocks noGrp="1"/>
          </p:cNvSpPr>
          <p:nvPr>
            <p:ph type="hdr" sz="quarter" idx="11"/>
          </p:nvPr>
        </p:nvSpPr>
        <p:spPr/>
        <p:txBody>
          <a:bodyPr/>
          <a:lstStyle/>
          <a:p>
            <a:r>
              <a:rPr lang="de-DE"/>
              <a:t>Rechnungswesen im NKF NRW</a:t>
            </a:r>
          </a:p>
        </p:txBody>
      </p:sp>
    </p:spTree>
    <p:extLst>
      <p:ext uri="{BB962C8B-B14F-4D97-AF65-F5344CB8AC3E}">
        <p14:creationId xmlns:p14="http://schemas.microsoft.com/office/powerpoint/2010/main" val="1391327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99146-8291-09AF-A916-86410453612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04E4D80B-F94F-18E9-ED09-E5FB997E1B61}"/>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91E95B0-54E6-56AE-92AB-EACC8D67BCE9}"/>
              </a:ext>
            </a:extLst>
          </p:cNvPr>
          <p:cNvSpPr>
            <a:spLocks noGrp="1"/>
          </p:cNvSpPr>
          <p:nvPr>
            <p:ph type="body" idx="1"/>
          </p:nvPr>
        </p:nvSpPr>
        <p:spPr/>
        <p:txBody>
          <a:bodyPr>
            <a:normAutofit/>
          </a:bodyPr>
          <a:lstStyle/>
          <a:p>
            <a:endParaRPr lang="de-DE" dirty="0"/>
          </a:p>
        </p:txBody>
      </p:sp>
      <p:sp>
        <p:nvSpPr>
          <p:cNvPr id="4" name="Foliennummernplatzhalter 3">
            <a:extLst>
              <a:ext uri="{FF2B5EF4-FFF2-40B4-BE49-F238E27FC236}">
                <a16:creationId xmlns:a16="http://schemas.microsoft.com/office/drawing/2014/main" id="{D5C926FB-0979-20DC-7E1A-3EF70D2FB5FE}"/>
              </a:ext>
            </a:extLst>
          </p:cNvPr>
          <p:cNvSpPr>
            <a:spLocks noGrp="1"/>
          </p:cNvSpPr>
          <p:nvPr>
            <p:ph type="sldNum" sz="quarter" idx="10"/>
          </p:nvPr>
        </p:nvSpPr>
        <p:spPr/>
        <p:txBody>
          <a:bodyPr/>
          <a:lstStyle/>
          <a:p>
            <a:fld id="{9E533143-D9E3-4FE7-A62C-B5F76AB9CDD9}" type="slidenum">
              <a:rPr lang="de-DE" smtClean="0"/>
              <a:pPr/>
              <a:t>9</a:t>
            </a:fld>
            <a:endParaRPr lang="de-DE"/>
          </a:p>
        </p:txBody>
      </p:sp>
      <p:sp>
        <p:nvSpPr>
          <p:cNvPr id="5" name="Kopfzeilenplatzhalter 4">
            <a:extLst>
              <a:ext uri="{FF2B5EF4-FFF2-40B4-BE49-F238E27FC236}">
                <a16:creationId xmlns:a16="http://schemas.microsoft.com/office/drawing/2014/main" id="{8B55FAF9-A6D9-CBD5-AD75-249254FF3DB8}"/>
              </a:ext>
            </a:extLst>
          </p:cNvPr>
          <p:cNvSpPr>
            <a:spLocks noGrp="1"/>
          </p:cNvSpPr>
          <p:nvPr>
            <p:ph type="hdr" sz="quarter" idx="11"/>
          </p:nvPr>
        </p:nvSpPr>
        <p:spPr/>
        <p:txBody>
          <a:bodyPr/>
          <a:lstStyle/>
          <a:p>
            <a:r>
              <a:rPr lang="de-DE"/>
              <a:t>Rechnungswesen im NKF NRW</a:t>
            </a:r>
          </a:p>
        </p:txBody>
      </p:sp>
    </p:spTree>
    <p:extLst>
      <p:ext uri="{BB962C8B-B14F-4D97-AF65-F5344CB8AC3E}">
        <p14:creationId xmlns:p14="http://schemas.microsoft.com/office/powerpoint/2010/main" val="3294184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r>
              <a:rPr lang="de-DE"/>
              <a:t>07.10.2018</a:t>
            </a:r>
          </a:p>
        </p:txBody>
      </p:sp>
      <p:sp>
        <p:nvSpPr>
          <p:cNvPr id="5" name="Fußzeilenplatzhalter 4"/>
          <p:cNvSpPr>
            <a:spLocks noGrp="1"/>
          </p:cNvSpPr>
          <p:nvPr>
            <p:ph type="ftr" sz="quarter" idx="11"/>
          </p:nvPr>
        </p:nvSpPr>
        <p:spPr/>
        <p:txBody>
          <a:bodyPr/>
          <a:lstStyle/>
          <a:p>
            <a:r>
              <a:rPr lang="de-DE"/>
              <a:t>(c) Holger Zensen 07.10.2018</a:t>
            </a:r>
          </a:p>
        </p:txBody>
      </p:sp>
      <p:sp>
        <p:nvSpPr>
          <p:cNvPr id="6" name="Foliennummernplatzhalter 5"/>
          <p:cNvSpPr>
            <a:spLocks noGrp="1"/>
          </p:cNvSpPr>
          <p:nvPr>
            <p:ph type="sldNum" sz="quarter" idx="12"/>
          </p:nvPr>
        </p:nvSpPr>
        <p:spPr/>
        <p:txBody>
          <a:bodyPr/>
          <a:lstStyle/>
          <a:p>
            <a:fld id="{1BE9E1C2-6CD5-4A92-82E0-03B9E2B5CCB6}" type="slidenum">
              <a:rPr lang="de-DE" smtClean="0"/>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r>
              <a:rPr lang="de-DE"/>
              <a:t>07.10.2018</a:t>
            </a:r>
          </a:p>
        </p:txBody>
      </p:sp>
      <p:sp>
        <p:nvSpPr>
          <p:cNvPr id="5" name="Fußzeilenplatzhalter 4"/>
          <p:cNvSpPr>
            <a:spLocks noGrp="1"/>
          </p:cNvSpPr>
          <p:nvPr>
            <p:ph type="ftr" sz="quarter" idx="11"/>
          </p:nvPr>
        </p:nvSpPr>
        <p:spPr/>
        <p:txBody>
          <a:bodyPr/>
          <a:lstStyle/>
          <a:p>
            <a:r>
              <a:rPr lang="de-DE"/>
              <a:t>(c) Holger Zensen 07.10.2018</a:t>
            </a:r>
          </a:p>
        </p:txBody>
      </p:sp>
      <p:sp>
        <p:nvSpPr>
          <p:cNvPr id="6" name="Foliennummernplatzhalter 5"/>
          <p:cNvSpPr>
            <a:spLocks noGrp="1"/>
          </p:cNvSpPr>
          <p:nvPr>
            <p:ph type="sldNum" sz="quarter" idx="12"/>
          </p:nvPr>
        </p:nvSpPr>
        <p:spPr/>
        <p:txBody>
          <a:bodyPr/>
          <a:lstStyle/>
          <a:p>
            <a:fld id="{1BE9E1C2-6CD5-4A92-82E0-03B9E2B5CCB6}"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r>
              <a:rPr lang="de-DE"/>
              <a:t>07.10.2018</a:t>
            </a:r>
          </a:p>
        </p:txBody>
      </p:sp>
      <p:sp>
        <p:nvSpPr>
          <p:cNvPr id="5" name="Fußzeilenplatzhalter 4"/>
          <p:cNvSpPr>
            <a:spLocks noGrp="1"/>
          </p:cNvSpPr>
          <p:nvPr>
            <p:ph type="ftr" sz="quarter" idx="11"/>
          </p:nvPr>
        </p:nvSpPr>
        <p:spPr/>
        <p:txBody>
          <a:bodyPr/>
          <a:lstStyle/>
          <a:p>
            <a:r>
              <a:rPr lang="de-DE"/>
              <a:t>(c) Holger Zensen 07.10.2018</a:t>
            </a:r>
          </a:p>
        </p:txBody>
      </p:sp>
      <p:sp>
        <p:nvSpPr>
          <p:cNvPr id="6" name="Foliennummernplatzhalter 5"/>
          <p:cNvSpPr>
            <a:spLocks noGrp="1"/>
          </p:cNvSpPr>
          <p:nvPr>
            <p:ph type="sldNum" sz="quarter" idx="12"/>
          </p:nvPr>
        </p:nvSpPr>
        <p:spPr/>
        <p:txBody>
          <a:bodyPr/>
          <a:lstStyle/>
          <a:p>
            <a:fld id="{1BE9E1C2-6CD5-4A92-82E0-03B9E2B5CCB6}"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r>
              <a:rPr lang="de-DE"/>
              <a:t>07.10.2018</a:t>
            </a:r>
          </a:p>
        </p:txBody>
      </p:sp>
      <p:sp>
        <p:nvSpPr>
          <p:cNvPr id="5" name="Fußzeilenplatzhalter 4"/>
          <p:cNvSpPr>
            <a:spLocks noGrp="1"/>
          </p:cNvSpPr>
          <p:nvPr>
            <p:ph type="ftr" sz="quarter" idx="11"/>
          </p:nvPr>
        </p:nvSpPr>
        <p:spPr/>
        <p:txBody>
          <a:bodyPr/>
          <a:lstStyle/>
          <a:p>
            <a:r>
              <a:rPr lang="de-DE"/>
              <a:t>(c) Holger Zensen 07.10.2018</a:t>
            </a:r>
          </a:p>
        </p:txBody>
      </p:sp>
      <p:sp>
        <p:nvSpPr>
          <p:cNvPr id="6" name="Foliennummernplatzhalter 5"/>
          <p:cNvSpPr>
            <a:spLocks noGrp="1"/>
          </p:cNvSpPr>
          <p:nvPr>
            <p:ph type="sldNum" sz="quarter" idx="12"/>
          </p:nvPr>
        </p:nvSpPr>
        <p:spPr/>
        <p:txBody>
          <a:bodyPr/>
          <a:lstStyle/>
          <a:p>
            <a:fld id="{1BE9E1C2-6CD5-4A92-82E0-03B9E2B5CCB6}"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Textmasterformate durch Klicken bearbeiten</a:t>
            </a:r>
          </a:p>
        </p:txBody>
      </p:sp>
      <p:sp>
        <p:nvSpPr>
          <p:cNvPr id="4" name="Datumsplatzhalter 3"/>
          <p:cNvSpPr>
            <a:spLocks noGrp="1"/>
          </p:cNvSpPr>
          <p:nvPr>
            <p:ph type="dt" sz="half" idx="10"/>
          </p:nvPr>
        </p:nvSpPr>
        <p:spPr/>
        <p:txBody>
          <a:bodyPr/>
          <a:lstStyle/>
          <a:p>
            <a:r>
              <a:rPr lang="de-DE"/>
              <a:t>07.10.2018</a:t>
            </a:r>
          </a:p>
        </p:txBody>
      </p:sp>
      <p:sp>
        <p:nvSpPr>
          <p:cNvPr id="5" name="Fußzeilenplatzhalter 4"/>
          <p:cNvSpPr>
            <a:spLocks noGrp="1"/>
          </p:cNvSpPr>
          <p:nvPr>
            <p:ph type="ftr" sz="quarter" idx="11"/>
          </p:nvPr>
        </p:nvSpPr>
        <p:spPr/>
        <p:txBody>
          <a:bodyPr/>
          <a:lstStyle/>
          <a:p>
            <a:r>
              <a:rPr lang="de-DE"/>
              <a:t>(c) Holger Zensen 07.10.2018</a:t>
            </a:r>
          </a:p>
        </p:txBody>
      </p:sp>
      <p:sp>
        <p:nvSpPr>
          <p:cNvPr id="6" name="Foliennummernplatzhalter 5"/>
          <p:cNvSpPr>
            <a:spLocks noGrp="1"/>
          </p:cNvSpPr>
          <p:nvPr>
            <p:ph type="sldNum" sz="quarter" idx="12"/>
          </p:nvPr>
        </p:nvSpPr>
        <p:spPr/>
        <p:txBody>
          <a:bodyPr/>
          <a:lstStyle/>
          <a:p>
            <a:fld id="{1BE9E1C2-6CD5-4A92-82E0-03B9E2B5CCB6}" type="slidenum">
              <a:rPr lang="de-DE" smtClean="0"/>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r>
              <a:rPr lang="de-DE"/>
              <a:t>07.10.2018</a:t>
            </a:r>
          </a:p>
        </p:txBody>
      </p:sp>
      <p:sp>
        <p:nvSpPr>
          <p:cNvPr id="6" name="Fußzeilenplatzhalter 5"/>
          <p:cNvSpPr>
            <a:spLocks noGrp="1"/>
          </p:cNvSpPr>
          <p:nvPr>
            <p:ph type="ftr" sz="quarter" idx="11"/>
          </p:nvPr>
        </p:nvSpPr>
        <p:spPr/>
        <p:txBody>
          <a:bodyPr/>
          <a:lstStyle/>
          <a:p>
            <a:r>
              <a:rPr lang="de-DE"/>
              <a:t>(c) Holger Zensen 07.10.2018</a:t>
            </a:r>
          </a:p>
        </p:txBody>
      </p:sp>
      <p:sp>
        <p:nvSpPr>
          <p:cNvPr id="7" name="Foliennummernplatzhalter 6"/>
          <p:cNvSpPr>
            <a:spLocks noGrp="1"/>
          </p:cNvSpPr>
          <p:nvPr>
            <p:ph type="sldNum" sz="quarter" idx="12"/>
          </p:nvPr>
        </p:nvSpPr>
        <p:spPr/>
        <p:txBody>
          <a:bodyPr/>
          <a:lstStyle/>
          <a:p>
            <a:fld id="{1BE9E1C2-6CD5-4A92-82E0-03B9E2B5CCB6}"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r>
              <a:rPr lang="de-DE"/>
              <a:t>07.10.2018</a:t>
            </a:r>
          </a:p>
        </p:txBody>
      </p:sp>
      <p:sp>
        <p:nvSpPr>
          <p:cNvPr id="8" name="Fußzeilenplatzhalter 7"/>
          <p:cNvSpPr>
            <a:spLocks noGrp="1"/>
          </p:cNvSpPr>
          <p:nvPr>
            <p:ph type="ftr" sz="quarter" idx="11"/>
          </p:nvPr>
        </p:nvSpPr>
        <p:spPr/>
        <p:txBody>
          <a:bodyPr/>
          <a:lstStyle/>
          <a:p>
            <a:r>
              <a:rPr lang="de-DE"/>
              <a:t>(c) Holger Zensen 07.10.2018</a:t>
            </a:r>
          </a:p>
        </p:txBody>
      </p:sp>
      <p:sp>
        <p:nvSpPr>
          <p:cNvPr id="9" name="Foliennummernplatzhalter 8"/>
          <p:cNvSpPr>
            <a:spLocks noGrp="1"/>
          </p:cNvSpPr>
          <p:nvPr>
            <p:ph type="sldNum" sz="quarter" idx="12"/>
          </p:nvPr>
        </p:nvSpPr>
        <p:spPr/>
        <p:txBody>
          <a:bodyPr/>
          <a:lstStyle/>
          <a:p>
            <a:fld id="{1BE9E1C2-6CD5-4A92-82E0-03B9E2B5CCB6}"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r>
              <a:rPr lang="de-DE"/>
              <a:t>07.10.2018</a:t>
            </a:r>
          </a:p>
        </p:txBody>
      </p:sp>
      <p:sp>
        <p:nvSpPr>
          <p:cNvPr id="4" name="Fußzeilenplatzhalter 3"/>
          <p:cNvSpPr>
            <a:spLocks noGrp="1"/>
          </p:cNvSpPr>
          <p:nvPr>
            <p:ph type="ftr" sz="quarter" idx="11"/>
          </p:nvPr>
        </p:nvSpPr>
        <p:spPr/>
        <p:txBody>
          <a:bodyPr/>
          <a:lstStyle/>
          <a:p>
            <a:r>
              <a:rPr lang="de-DE"/>
              <a:t>(c) Holger Zensen 07.10.2018</a:t>
            </a:r>
          </a:p>
        </p:txBody>
      </p:sp>
      <p:sp>
        <p:nvSpPr>
          <p:cNvPr id="5" name="Foliennummernplatzhalter 4"/>
          <p:cNvSpPr>
            <a:spLocks noGrp="1"/>
          </p:cNvSpPr>
          <p:nvPr>
            <p:ph type="sldNum" sz="quarter" idx="12"/>
          </p:nvPr>
        </p:nvSpPr>
        <p:spPr/>
        <p:txBody>
          <a:bodyPr/>
          <a:lstStyle/>
          <a:p>
            <a:fld id="{1BE9E1C2-6CD5-4A92-82E0-03B9E2B5CCB6}"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a:t>07.10.2018</a:t>
            </a:r>
          </a:p>
        </p:txBody>
      </p:sp>
      <p:sp>
        <p:nvSpPr>
          <p:cNvPr id="3" name="Fußzeilenplatzhalter 2"/>
          <p:cNvSpPr>
            <a:spLocks noGrp="1"/>
          </p:cNvSpPr>
          <p:nvPr>
            <p:ph type="ftr" sz="quarter" idx="11"/>
          </p:nvPr>
        </p:nvSpPr>
        <p:spPr/>
        <p:txBody>
          <a:bodyPr/>
          <a:lstStyle/>
          <a:p>
            <a:r>
              <a:rPr lang="de-DE"/>
              <a:t>(c) Holger Zensen 07.10.2018</a:t>
            </a:r>
          </a:p>
        </p:txBody>
      </p:sp>
      <p:sp>
        <p:nvSpPr>
          <p:cNvPr id="4" name="Foliennummernplatzhalter 3"/>
          <p:cNvSpPr>
            <a:spLocks noGrp="1"/>
          </p:cNvSpPr>
          <p:nvPr>
            <p:ph type="sldNum" sz="quarter" idx="12"/>
          </p:nvPr>
        </p:nvSpPr>
        <p:spPr/>
        <p:txBody>
          <a:bodyPr/>
          <a:lstStyle/>
          <a:p>
            <a:fld id="{1BE9E1C2-6CD5-4A92-82E0-03B9E2B5CCB6}"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r>
              <a:rPr lang="de-DE"/>
              <a:t>07.10.2018</a:t>
            </a:r>
          </a:p>
        </p:txBody>
      </p:sp>
      <p:sp>
        <p:nvSpPr>
          <p:cNvPr id="6" name="Fußzeilenplatzhalter 5"/>
          <p:cNvSpPr>
            <a:spLocks noGrp="1"/>
          </p:cNvSpPr>
          <p:nvPr>
            <p:ph type="ftr" sz="quarter" idx="11"/>
          </p:nvPr>
        </p:nvSpPr>
        <p:spPr/>
        <p:txBody>
          <a:bodyPr/>
          <a:lstStyle/>
          <a:p>
            <a:r>
              <a:rPr lang="de-DE"/>
              <a:t>(c) Holger Zensen 07.10.2018</a:t>
            </a:r>
          </a:p>
        </p:txBody>
      </p:sp>
      <p:sp>
        <p:nvSpPr>
          <p:cNvPr id="7" name="Foliennummernplatzhalter 6"/>
          <p:cNvSpPr>
            <a:spLocks noGrp="1"/>
          </p:cNvSpPr>
          <p:nvPr>
            <p:ph type="sldNum" sz="quarter" idx="12"/>
          </p:nvPr>
        </p:nvSpPr>
        <p:spPr/>
        <p:txBody>
          <a:bodyPr/>
          <a:lstStyle/>
          <a:p>
            <a:fld id="{1BE9E1C2-6CD5-4A92-82E0-03B9E2B5CCB6}"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r>
              <a:rPr lang="de-DE"/>
              <a:t>07.10.2018</a:t>
            </a:r>
          </a:p>
        </p:txBody>
      </p:sp>
      <p:sp>
        <p:nvSpPr>
          <p:cNvPr id="6" name="Fußzeilenplatzhalter 5"/>
          <p:cNvSpPr>
            <a:spLocks noGrp="1"/>
          </p:cNvSpPr>
          <p:nvPr>
            <p:ph type="ftr" sz="quarter" idx="11"/>
          </p:nvPr>
        </p:nvSpPr>
        <p:spPr/>
        <p:txBody>
          <a:bodyPr/>
          <a:lstStyle/>
          <a:p>
            <a:r>
              <a:rPr lang="de-DE"/>
              <a:t>(c) Holger Zensen 07.10.2018</a:t>
            </a:r>
          </a:p>
        </p:txBody>
      </p:sp>
      <p:sp>
        <p:nvSpPr>
          <p:cNvPr id="7" name="Foliennummernplatzhalter 6"/>
          <p:cNvSpPr>
            <a:spLocks noGrp="1"/>
          </p:cNvSpPr>
          <p:nvPr>
            <p:ph type="sldNum" sz="quarter" idx="12"/>
          </p:nvPr>
        </p:nvSpPr>
        <p:spPr/>
        <p:txBody>
          <a:bodyPr/>
          <a:lstStyle/>
          <a:p>
            <a:fld id="{1BE9E1C2-6CD5-4A92-82E0-03B9E2B5CCB6}" type="slidenum">
              <a:rPr lang="de-DE" smtClean="0"/>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DE"/>
              <a:t>07.10.2018</a:t>
            </a:r>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a:t>(c) Holger Zensen 07.10.2018</a:t>
            </a:r>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E9E1C2-6CD5-4A92-82E0-03B9E2B5CCB6}" type="slidenum">
              <a:rPr lang="de-DE" smtClean="0"/>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79512" y="260648"/>
            <a:ext cx="5110336" cy="650503"/>
          </a:xfrm>
        </p:spPr>
        <p:txBody>
          <a:bodyPr>
            <a:normAutofit fontScale="90000"/>
          </a:bodyPr>
          <a:lstStyle/>
          <a:p>
            <a:pPr algn="l"/>
            <a:r>
              <a:rPr lang="de-DE" sz="2400" dirty="0">
                <a:solidFill>
                  <a:srgbClr val="0000FF"/>
                </a:solidFill>
                <a:latin typeface="Verdana" pitchFamily="34" charset="0"/>
                <a:ea typeface="Verdana" pitchFamily="34" charset="0"/>
              </a:rPr>
              <a:t>Kommunales Finanzmanagement</a:t>
            </a:r>
          </a:p>
        </p:txBody>
      </p:sp>
      <p:sp>
        <p:nvSpPr>
          <p:cNvPr id="3" name="Untertitel 2"/>
          <p:cNvSpPr>
            <a:spLocks noGrp="1"/>
          </p:cNvSpPr>
          <p:nvPr>
            <p:ph type="subTitle" idx="1"/>
          </p:nvPr>
        </p:nvSpPr>
        <p:spPr>
          <a:xfrm>
            <a:off x="797426" y="2276872"/>
            <a:ext cx="7488832" cy="1752600"/>
          </a:xfrm>
        </p:spPr>
        <p:txBody>
          <a:bodyPr>
            <a:noAutofit/>
          </a:bodyPr>
          <a:lstStyle/>
          <a:p>
            <a:r>
              <a:rPr lang="de-DE" sz="5400" dirty="0">
                <a:latin typeface="Verdana" pitchFamily="34" charset="0"/>
                <a:ea typeface="Verdana" pitchFamily="34" charset="0"/>
              </a:rPr>
              <a:t>Haushaltsausgleich</a:t>
            </a:r>
          </a:p>
          <a:p>
            <a:r>
              <a:rPr lang="de-DE" sz="5400" dirty="0">
                <a:latin typeface="Verdana" pitchFamily="34" charset="0"/>
                <a:ea typeface="Verdana" pitchFamily="34" charset="0"/>
              </a:rPr>
              <a:t>+ Rücklagen</a:t>
            </a:r>
          </a:p>
        </p:txBody>
      </p:sp>
      <p:sp>
        <p:nvSpPr>
          <p:cNvPr id="4" name="Foliennummernplatzhalter 3"/>
          <p:cNvSpPr>
            <a:spLocks noGrp="1"/>
          </p:cNvSpPr>
          <p:nvPr>
            <p:ph type="sldNum" sz="quarter" idx="12"/>
          </p:nvPr>
        </p:nvSpPr>
        <p:spPr>
          <a:xfrm>
            <a:off x="8244408" y="6381328"/>
            <a:ext cx="442392" cy="365125"/>
          </a:xfrm>
        </p:spPr>
        <p:txBody>
          <a:bodyPr/>
          <a:lstStyle/>
          <a:p>
            <a:fld id="{1BE9E1C2-6CD5-4A92-82E0-03B9E2B5CCB6}" type="slidenum">
              <a:rPr lang="de-DE" smtClean="0"/>
              <a:pPr/>
              <a:t>1</a:t>
            </a:fld>
            <a:endParaRPr lang="de-DE" dirty="0"/>
          </a:p>
        </p:txBody>
      </p:sp>
      <p:sp>
        <p:nvSpPr>
          <p:cNvPr id="5" name="Fußzeilenplatzhalter 4"/>
          <p:cNvSpPr>
            <a:spLocks noGrp="1"/>
          </p:cNvSpPr>
          <p:nvPr>
            <p:ph type="ftr" sz="quarter" idx="11"/>
          </p:nvPr>
        </p:nvSpPr>
        <p:spPr>
          <a:xfrm>
            <a:off x="5364088" y="6381328"/>
            <a:ext cx="2895600" cy="365125"/>
          </a:xfrm>
        </p:spPr>
        <p:txBody>
          <a:bodyPr/>
          <a:lstStyle/>
          <a:p>
            <a:r>
              <a:rPr lang="de-DE" dirty="0"/>
              <a:t> © Holger Zensen         04.05.2023</a:t>
            </a:r>
          </a:p>
        </p:txBody>
      </p:sp>
      <p:cxnSp>
        <p:nvCxnSpPr>
          <p:cNvPr id="7" name="Gerade Verbindung 6"/>
          <p:cNvCxnSpPr/>
          <p:nvPr/>
        </p:nvCxnSpPr>
        <p:spPr>
          <a:xfrm>
            <a:off x="179512" y="836712"/>
            <a:ext cx="87129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Gerade Verbindung 7"/>
          <p:cNvCxnSpPr/>
          <p:nvPr/>
        </p:nvCxnSpPr>
        <p:spPr>
          <a:xfrm>
            <a:off x="179512" y="6309320"/>
            <a:ext cx="8712968"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909789-6EF2-EB90-4DA1-5D2DCACA5E6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8D5391B-91F2-3E4A-28A5-B96ECE182614}"/>
              </a:ext>
            </a:extLst>
          </p:cNvPr>
          <p:cNvSpPr>
            <a:spLocks noGrp="1"/>
          </p:cNvSpPr>
          <p:nvPr>
            <p:ph type="ctrTitle"/>
          </p:nvPr>
        </p:nvSpPr>
        <p:spPr>
          <a:xfrm>
            <a:off x="179512" y="260648"/>
            <a:ext cx="5110336" cy="650503"/>
          </a:xfrm>
        </p:spPr>
        <p:txBody>
          <a:bodyPr>
            <a:normAutofit/>
          </a:bodyPr>
          <a:lstStyle/>
          <a:p>
            <a:pPr algn="l"/>
            <a:r>
              <a:rPr lang="de-DE" sz="2400" dirty="0" err="1">
                <a:solidFill>
                  <a:srgbClr val="0000FF"/>
                </a:solidFill>
                <a:latin typeface="Verdana" pitchFamily="34" charset="0"/>
                <a:ea typeface="Verdana" pitchFamily="34" charset="0"/>
              </a:rPr>
              <a:t>Kommuales</a:t>
            </a:r>
            <a:r>
              <a:rPr lang="de-DE" sz="2400" dirty="0">
                <a:solidFill>
                  <a:srgbClr val="0000FF"/>
                </a:solidFill>
                <a:latin typeface="Verdana" pitchFamily="34" charset="0"/>
                <a:ea typeface="Verdana" pitchFamily="34" charset="0"/>
              </a:rPr>
              <a:t> Finanzmanagement</a:t>
            </a:r>
          </a:p>
        </p:txBody>
      </p:sp>
      <p:sp>
        <p:nvSpPr>
          <p:cNvPr id="4" name="Foliennummernplatzhalter 3">
            <a:extLst>
              <a:ext uri="{FF2B5EF4-FFF2-40B4-BE49-F238E27FC236}">
                <a16:creationId xmlns:a16="http://schemas.microsoft.com/office/drawing/2014/main" id="{8A07D6E1-BDC9-35E0-44C6-891F7398546E}"/>
              </a:ext>
            </a:extLst>
          </p:cNvPr>
          <p:cNvSpPr>
            <a:spLocks noGrp="1"/>
          </p:cNvSpPr>
          <p:nvPr>
            <p:ph type="sldNum" sz="quarter" idx="12"/>
          </p:nvPr>
        </p:nvSpPr>
        <p:spPr>
          <a:xfrm>
            <a:off x="8244408" y="6381328"/>
            <a:ext cx="442392" cy="365125"/>
          </a:xfrm>
        </p:spPr>
        <p:txBody>
          <a:bodyPr/>
          <a:lstStyle/>
          <a:p>
            <a:fld id="{1BE9E1C2-6CD5-4A92-82E0-03B9E2B5CCB6}" type="slidenum">
              <a:rPr lang="de-DE" smtClean="0"/>
              <a:pPr/>
              <a:t>10</a:t>
            </a:fld>
            <a:endParaRPr lang="de-DE" dirty="0"/>
          </a:p>
        </p:txBody>
      </p:sp>
      <p:sp>
        <p:nvSpPr>
          <p:cNvPr id="5" name="Fußzeilenplatzhalter 4">
            <a:extLst>
              <a:ext uri="{FF2B5EF4-FFF2-40B4-BE49-F238E27FC236}">
                <a16:creationId xmlns:a16="http://schemas.microsoft.com/office/drawing/2014/main" id="{E8810633-3483-A53F-127F-63037D34E9B0}"/>
              </a:ext>
            </a:extLst>
          </p:cNvPr>
          <p:cNvSpPr>
            <a:spLocks noGrp="1"/>
          </p:cNvSpPr>
          <p:nvPr>
            <p:ph type="ftr" sz="quarter" idx="11"/>
          </p:nvPr>
        </p:nvSpPr>
        <p:spPr>
          <a:xfrm>
            <a:off x="5364088" y="6381328"/>
            <a:ext cx="2895600" cy="365125"/>
          </a:xfrm>
        </p:spPr>
        <p:txBody>
          <a:bodyPr/>
          <a:lstStyle/>
          <a:p>
            <a:r>
              <a:rPr lang="de-DE" dirty="0"/>
              <a:t> © Holger Zensen          01.03.2026</a:t>
            </a:r>
          </a:p>
        </p:txBody>
      </p:sp>
      <p:cxnSp>
        <p:nvCxnSpPr>
          <p:cNvPr id="7" name="Gerade Verbindung 6">
            <a:extLst>
              <a:ext uri="{FF2B5EF4-FFF2-40B4-BE49-F238E27FC236}">
                <a16:creationId xmlns:a16="http://schemas.microsoft.com/office/drawing/2014/main" id="{E0C6B433-8B7D-045A-A964-87B958DFA88D}"/>
              </a:ext>
            </a:extLst>
          </p:cNvPr>
          <p:cNvCxnSpPr/>
          <p:nvPr/>
        </p:nvCxnSpPr>
        <p:spPr>
          <a:xfrm>
            <a:off x="179512" y="836712"/>
            <a:ext cx="87129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Gerade Verbindung 7">
            <a:extLst>
              <a:ext uri="{FF2B5EF4-FFF2-40B4-BE49-F238E27FC236}">
                <a16:creationId xmlns:a16="http://schemas.microsoft.com/office/drawing/2014/main" id="{06F25EE8-1B20-1A68-954E-06ACBB8317BA}"/>
              </a:ext>
            </a:extLst>
          </p:cNvPr>
          <p:cNvCxnSpPr/>
          <p:nvPr/>
        </p:nvCxnSpPr>
        <p:spPr>
          <a:xfrm>
            <a:off x="179512" y="6309320"/>
            <a:ext cx="8712968"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Inhaltsplatzhalter 2">
            <a:extLst>
              <a:ext uri="{FF2B5EF4-FFF2-40B4-BE49-F238E27FC236}">
                <a16:creationId xmlns:a16="http://schemas.microsoft.com/office/drawing/2014/main" id="{190C4AA3-5A5F-AC0B-7457-5B9124E1C2D0}"/>
              </a:ext>
            </a:extLst>
          </p:cNvPr>
          <p:cNvSpPr txBox="1">
            <a:spLocks/>
          </p:cNvSpPr>
          <p:nvPr/>
        </p:nvSpPr>
        <p:spPr>
          <a:xfrm>
            <a:off x="155275" y="1260000"/>
            <a:ext cx="8737205" cy="50040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fontAlgn="base">
              <a:lnSpc>
                <a:spcPct val="100000"/>
              </a:lnSpc>
            </a:pPr>
            <a:r>
              <a:rPr lang="de-DE" sz="2000" dirty="0">
                <a:solidFill>
                  <a:srgbClr val="0070C0"/>
                </a:solidFill>
              </a:rPr>
              <a:t>§ 75 Abs. 3 S. 3 GO NRW:</a:t>
            </a:r>
          </a:p>
          <a:p>
            <a:pPr algn="l" fontAlgn="base">
              <a:lnSpc>
                <a:spcPct val="100000"/>
              </a:lnSpc>
            </a:pPr>
            <a:endParaRPr lang="de-DE" sz="2000" dirty="0"/>
          </a:p>
          <a:p>
            <a:pPr algn="l" fontAlgn="base">
              <a:lnSpc>
                <a:spcPct val="100000"/>
              </a:lnSpc>
            </a:pPr>
            <a:r>
              <a:rPr lang="de-DE" sz="2000" dirty="0">
                <a:solidFill>
                  <a:schemeClr val="tx1"/>
                </a:solidFill>
              </a:rPr>
              <a:t>„Im Rahmen der Feststellung des Jahresabschlusses können aus der Ausgleichsrücklage Beträge in die allgemeine Rücklage </a:t>
            </a:r>
            <a:r>
              <a:rPr lang="de-DE" sz="2000" b="1" dirty="0">
                <a:solidFill>
                  <a:schemeClr val="tx1"/>
                </a:solidFill>
              </a:rPr>
              <a:t>umgebucht</a:t>
            </a:r>
            <a:r>
              <a:rPr lang="de-DE" sz="2000" dirty="0">
                <a:solidFill>
                  <a:schemeClr val="tx1"/>
                </a:solidFill>
              </a:rPr>
              <a:t> werden.“</a:t>
            </a:r>
          </a:p>
          <a:p>
            <a:pPr lvl="1" algn="l">
              <a:lnSpc>
                <a:spcPct val="150000"/>
              </a:lnSpc>
              <a:buFont typeface="Wingdings" panose="05000000000000000000" pitchFamily="2" charset="2"/>
              <a:buChar char="Ø"/>
            </a:pPr>
            <a:r>
              <a:rPr lang="de-DE" sz="2000" i="1" dirty="0">
                <a:solidFill>
                  <a:schemeClr val="tx1"/>
                </a:solidFill>
              </a:rPr>
              <a:t>Keine</a:t>
            </a:r>
            <a:r>
              <a:rPr lang="de-DE" sz="2000" dirty="0">
                <a:solidFill>
                  <a:schemeClr val="tx1"/>
                </a:solidFill>
              </a:rPr>
              <a:t> Pflicht mehr, die allgemeine Rücklage zu erhöhen</a:t>
            </a:r>
          </a:p>
          <a:p>
            <a:pPr lvl="1" algn="l">
              <a:lnSpc>
                <a:spcPct val="100000"/>
              </a:lnSpc>
            </a:pPr>
            <a:endParaRPr lang="de-DE" sz="2000" u="sng" dirty="0">
              <a:solidFill>
                <a:schemeClr val="tx1"/>
              </a:solidFill>
            </a:endParaRPr>
          </a:p>
          <a:p>
            <a:pPr lvl="1" algn="l">
              <a:lnSpc>
                <a:spcPct val="100000"/>
              </a:lnSpc>
            </a:pPr>
            <a:r>
              <a:rPr lang="de-DE" sz="2000" u="sng" dirty="0">
                <a:solidFill>
                  <a:schemeClr val="tx1"/>
                </a:solidFill>
              </a:rPr>
              <a:t>Jedoch: </a:t>
            </a:r>
          </a:p>
          <a:p>
            <a:pPr lvl="1" algn="l">
              <a:lnSpc>
                <a:spcPct val="100000"/>
              </a:lnSpc>
            </a:pPr>
            <a:br>
              <a:rPr lang="de-DE" sz="2000" dirty="0">
                <a:solidFill>
                  <a:schemeClr val="tx1"/>
                </a:solidFill>
              </a:rPr>
            </a:br>
            <a:r>
              <a:rPr lang="de-DE" sz="2000" dirty="0">
                <a:solidFill>
                  <a:schemeClr val="tx1"/>
                </a:solidFill>
              </a:rPr>
              <a:t>Die Folge einer solchen Umbuchung ist die Schwächung der Ausgleichsrücklage!</a:t>
            </a:r>
          </a:p>
          <a:p>
            <a:pPr lvl="1" algn="l">
              <a:lnSpc>
                <a:spcPct val="100000"/>
              </a:lnSpc>
            </a:pPr>
            <a:r>
              <a:rPr lang="de-DE" sz="2000" dirty="0">
                <a:solidFill>
                  <a:schemeClr val="tx1"/>
                </a:solidFill>
              </a:rPr>
              <a:t> </a:t>
            </a:r>
            <a:br>
              <a:rPr lang="de-DE" sz="2000" dirty="0">
                <a:solidFill>
                  <a:schemeClr val="tx1"/>
                </a:solidFill>
              </a:rPr>
            </a:br>
            <a:r>
              <a:rPr lang="de-DE" sz="2000" dirty="0">
                <a:solidFill>
                  <a:schemeClr val="tx1"/>
                </a:solidFill>
              </a:rPr>
              <a:t>Hierdurch ergibt sich eine Minderung der Möglichkeit zum fiktiven Haushaltsausgleich!</a:t>
            </a:r>
            <a:endParaRPr lang="de-DE" sz="1800" dirty="0">
              <a:solidFill>
                <a:schemeClr val="tx1"/>
              </a:solidFill>
            </a:endParaRPr>
          </a:p>
        </p:txBody>
      </p:sp>
    </p:spTree>
    <p:extLst>
      <p:ext uri="{BB962C8B-B14F-4D97-AF65-F5344CB8AC3E}">
        <p14:creationId xmlns:p14="http://schemas.microsoft.com/office/powerpoint/2010/main" val="3460266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99319E-23BB-7AAB-4EAE-F83DA50C613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EC7C089-863E-A2E2-FB61-1A93CF83D82D}"/>
              </a:ext>
            </a:extLst>
          </p:cNvPr>
          <p:cNvSpPr>
            <a:spLocks noGrp="1"/>
          </p:cNvSpPr>
          <p:nvPr>
            <p:ph type="ctrTitle"/>
          </p:nvPr>
        </p:nvSpPr>
        <p:spPr>
          <a:xfrm>
            <a:off x="179512" y="260648"/>
            <a:ext cx="5110336" cy="650503"/>
          </a:xfrm>
        </p:spPr>
        <p:txBody>
          <a:bodyPr>
            <a:normAutofit/>
          </a:bodyPr>
          <a:lstStyle/>
          <a:p>
            <a:pPr algn="l"/>
            <a:r>
              <a:rPr lang="de-DE" sz="2400" dirty="0" err="1">
                <a:solidFill>
                  <a:srgbClr val="0000FF"/>
                </a:solidFill>
                <a:latin typeface="Verdana" pitchFamily="34" charset="0"/>
                <a:ea typeface="Verdana" pitchFamily="34" charset="0"/>
              </a:rPr>
              <a:t>Kommuales</a:t>
            </a:r>
            <a:r>
              <a:rPr lang="de-DE" sz="2400" dirty="0">
                <a:solidFill>
                  <a:srgbClr val="0000FF"/>
                </a:solidFill>
                <a:latin typeface="Verdana" pitchFamily="34" charset="0"/>
                <a:ea typeface="Verdana" pitchFamily="34" charset="0"/>
              </a:rPr>
              <a:t> Finanzmanagement</a:t>
            </a:r>
          </a:p>
        </p:txBody>
      </p:sp>
      <p:sp>
        <p:nvSpPr>
          <p:cNvPr id="4" name="Foliennummernplatzhalter 3">
            <a:extLst>
              <a:ext uri="{FF2B5EF4-FFF2-40B4-BE49-F238E27FC236}">
                <a16:creationId xmlns:a16="http://schemas.microsoft.com/office/drawing/2014/main" id="{E5518F41-CA4B-40C3-8356-16C394993874}"/>
              </a:ext>
            </a:extLst>
          </p:cNvPr>
          <p:cNvSpPr>
            <a:spLocks noGrp="1"/>
          </p:cNvSpPr>
          <p:nvPr>
            <p:ph type="sldNum" sz="quarter" idx="12"/>
          </p:nvPr>
        </p:nvSpPr>
        <p:spPr>
          <a:xfrm>
            <a:off x="8244408" y="6381328"/>
            <a:ext cx="442392" cy="365125"/>
          </a:xfrm>
        </p:spPr>
        <p:txBody>
          <a:bodyPr/>
          <a:lstStyle/>
          <a:p>
            <a:fld id="{1BE9E1C2-6CD5-4A92-82E0-03B9E2B5CCB6}" type="slidenum">
              <a:rPr lang="de-DE" smtClean="0"/>
              <a:pPr/>
              <a:t>11</a:t>
            </a:fld>
            <a:endParaRPr lang="de-DE" dirty="0"/>
          </a:p>
        </p:txBody>
      </p:sp>
      <p:sp>
        <p:nvSpPr>
          <p:cNvPr id="5" name="Fußzeilenplatzhalter 4">
            <a:extLst>
              <a:ext uri="{FF2B5EF4-FFF2-40B4-BE49-F238E27FC236}">
                <a16:creationId xmlns:a16="http://schemas.microsoft.com/office/drawing/2014/main" id="{831A90D2-A7CB-B4FC-4516-B2D9D116B8B6}"/>
              </a:ext>
            </a:extLst>
          </p:cNvPr>
          <p:cNvSpPr>
            <a:spLocks noGrp="1"/>
          </p:cNvSpPr>
          <p:nvPr>
            <p:ph type="ftr" sz="quarter" idx="11"/>
          </p:nvPr>
        </p:nvSpPr>
        <p:spPr>
          <a:xfrm>
            <a:off x="5364088" y="6381328"/>
            <a:ext cx="2895600" cy="365125"/>
          </a:xfrm>
        </p:spPr>
        <p:txBody>
          <a:bodyPr/>
          <a:lstStyle/>
          <a:p>
            <a:r>
              <a:rPr lang="de-DE" dirty="0"/>
              <a:t> © Holger Zensen          01.03.2026</a:t>
            </a:r>
          </a:p>
        </p:txBody>
      </p:sp>
      <p:cxnSp>
        <p:nvCxnSpPr>
          <p:cNvPr id="7" name="Gerade Verbindung 6">
            <a:extLst>
              <a:ext uri="{FF2B5EF4-FFF2-40B4-BE49-F238E27FC236}">
                <a16:creationId xmlns:a16="http://schemas.microsoft.com/office/drawing/2014/main" id="{622A1B81-656B-D9E2-2CDD-D639E514339E}"/>
              </a:ext>
            </a:extLst>
          </p:cNvPr>
          <p:cNvCxnSpPr/>
          <p:nvPr/>
        </p:nvCxnSpPr>
        <p:spPr>
          <a:xfrm>
            <a:off x="179512" y="836712"/>
            <a:ext cx="87129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Gerade Verbindung 7">
            <a:extLst>
              <a:ext uri="{FF2B5EF4-FFF2-40B4-BE49-F238E27FC236}">
                <a16:creationId xmlns:a16="http://schemas.microsoft.com/office/drawing/2014/main" id="{69588034-063A-1EBF-3B28-0B179A2962C1}"/>
              </a:ext>
            </a:extLst>
          </p:cNvPr>
          <p:cNvCxnSpPr/>
          <p:nvPr/>
        </p:nvCxnSpPr>
        <p:spPr>
          <a:xfrm>
            <a:off x="179512" y="6309320"/>
            <a:ext cx="8712968"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feld 8">
            <a:extLst>
              <a:ext uri="{FF2B5EF4-FFF2-40B4-BE49-F238E27FC236}">
                <a16:creationId xmlns:a16="http://schemas.microsoft.com/office/drawing/2014/main" id="{C150300E-1EBB-7BA9-951E-7CBCF11A3A0F}"/>
              </a:ext>
            </a:extLst>
          </p:cNvPr>
          <p:cNvSpPr txBox="1"/>
          <p:nvPr/>
        </p:nvSpPr>
        <p:spPr>
          <a:xfrm>
            <a:off x="503004" y="1268760"/>
            <a:ext cx="8101443" cy="4478149"/>
          </a:xfrm>
          <a:prstGeom prst="rect">
            <a:avLst/>
          </a:prstGeom>
          <a:noFill/>
        </p:spPr>
        <p:txBody>
          <a:bodyPr wrap="square" rtlCol="0">
            <a:spAutoFit/>
          </a:bodyPr>
          <a:lstStyle/>
          <a:p>
            <a:r>
              <a:rPr lang="de-DE" sz="2400" b="1" u="sng" dirty="0"/>
              <a:t>Verwendung von Jahresüberschüssen-/Fehlbeträgen</a:t>
            </a:r>
          </a:p>
          <a:p>
            <a:pPr>
              <a:lnSpc>
                <a:spcPct val="150000"/>
              </a:lnSpc>
            </a:pPr>
            <a:r>
              <a:rPr lang="de-DE" sz="2000" b="1" u="sng" dirty="0"/>
              <a:t>§ 79 Abs. 3 GO NRW</a:t>
            </a:r>
            <a:r>
              <a:rPr lang="de-DE" sz="2000" dirty="0"/>
              <a:t>:</a:t>
            </a:r>
          </a:p>
          <a:p>
            <a:endParaRPr lang="de-DE" dirty="0"/>
          </a:p>
          <a:p>
            <a:r>
              <a:rPr lang="de-DE" dirty="0"/>
              <a:t>Kann der Ausgleich des Jahresergebnisses trotz Ausnutzung von Spar- und Ertragsmöglichkeiten nicht erreicht werden, kann im Ergebnisplan eine pauschale Kürzung von Aufwendungen bis zu einem Betrag von 2 Prozent der Summe der ordentlichen Aufwendungen veranschlagt werden </a:t>
            </a:r>
            <a:r>
              <a:rPr lang="de-DE" dirty="0">
                <a:sym typeface="Wingdings" pitchFamily="2" charset="2"/>
              </a:rPr>
              <a:t></a:t>
            </a:r>
            <a:r>
              <a:rPr lang="de-DE" dirty="0"/>
              <a:t>globaler Minderaufwand </a:t>
            </a:r>
          </a:p>
          <a:p>
            <a:endParaRPr lang="de-DE" dirty="0"/>
          </a:p>
          <a:p>
            <a:pPr>
              <a:lnSpc>
                <a:spcPct val="150000"/>
              </a:lnSpc>
            </a:pPr>
            <a:r>
              <a:rPr lang="de-DE" dirty="0"/>
              <a:t>Anstelle oder zusätzlich kann die Ausgleichsrücklage verwendet werden. </a:t>
            </a:r>
          </a:p>
          <a:p>
            <a:endParaRPr lang="de-DE" dirty="0"/>
          </a:p>
          <a:p>
            <a:r>
              <a:rPr lang="de-DE" dirty="0"/>
              <a:t>Soweit ein Ausgleich des Jahresergebnisses nach Satz 1 nicht erreichbar ist, kann ein verbleibender Jahresfehlbetrag in der mittelfristigen Ergebnis- und Finanzplanung längstens in die drei folgenden Haushaltsjahre vorgetragen werden </a:t>
            </a:r>
            <a:r>
              <a:rPr lang="de-DE" dirty="0">
                <a:sym typeface="Wingdings" pitchFamily="2" charset="2"/>
              </a:rPr>
              <a:t> </a:t>
            </a:r>
            <a:r>
              <a:rPr lang="de-DE" dirty="0"/>
              <a:t>Siehe § 84 GO  </a:t>
            </a:r>
          </a:p>
          <a:p>
            <a:endParaRPr lang="de-DE" sz="2400" b="1" u="sng" dirty="0"/>
          </a:p>
        </p:txBody>
      </p:sp>
    </p:spTree>
    <p:extLst>
      <p:ext uri="{BB962C8B-B14F-4D97-AF65-F5344CB8AC3E}">
        <p14:creationId xmlns:p14="http://schemas.microsoft.com/office/powerpoint/2010/main" val="2634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2601D1-5F38-F271-9A4B-D8D258DF0A7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D139248-6377-0C79-EF52-96888BF9E1A0}"/>
              </a:ext>
            </a:extLst>
          </p:cNvPr>
          <p:cNvSpPr>
            <a:spLocks noGrp="1"/>
          </p:cNvSpPr>
          <p:nvPr>
            <p:ph type="ctrTitle"/>
          </p:nvPr>
        </p:nvSpPr>
        <p:spPr>
          <a:xfrm>
            <a:off x="179512" y="260648"/>
            <a:ext cx="5110336" cy="650503"/>
          </a:xfrm>
        </p:spPr>
        <p:txBody>
          <a:bodyPr>
            <a:normAutofit/>
          </a:bodyPr>
          <a:lstStyle/>
          <a:p>
            <a:pPr algn="l"/>
            <a:r>
              <a:rPr lang="de-DE" sz="2400" dirty="0" err="1">
                <a:solidFill>
                  <a:srgbClr val="0000FF"/>
                </a:solidFill>
                <a:latin typeface="Verdana" pitchFamily="34" charset="0"/>
                <a:ea typeface="Verdana" pitchFamily="34" charset="0"/>
              </a:rPr>
              <a:t>Kommuales</a:t>
            </a:r>
            <a:r>
              <a:rPr lang="de-DE" sz="2400" dirty="0">
                <a:solidFill>
                  <a:srgbClr val="0000FF"/>
                </a:solidFill>
                <a:latin typeface="Verdana" pitchFamily="34" charset="0"/>
                <a:ea typeface="Verdana" pitchFamily="34" charset="0"/>
              </a:rPr>
              <a:t> Finanzmanagement</a:t>
            </a:r>
          </a:p>
        </p:txBody>
      </p:sp>
      <p:sp>
        <p:nvSpPr>
          <p:cNvPr id="4" name="Foliennummernplatzhalter 3">
            <a:extLst>
              <a:ext uri="{FF2B5EF4-FFF2-40B4-BE49-F238E27FC236}">
                <a16:creationId xmlns:a16="http://schemas.microsoft.com/office/drawing/2014/main" id="{365B05D4-9E71-A5AB-0B21-CFFB432EB184}"/>
              </a:ext>
            </a:extLst>
          </p:cNvPr>
          <p:cNvSpPr>
            <a:spLocks noGrp="1"/>
          </p:cNvSpPr>
          <p:nvPr>
            <p:ph type="sldNum" sz="quarter" idx="12"/>
          </p:nvPr>
        </p:nvSpPr>
        <p:spPr>
          <a:xfrm>
            <a:off x="8244408" y="6381328"/>
            <a:ext cx="442392" cy="365125"/>
          </a:xfrm>
        </p:spPr>
        <p:txBody>
          <a:bodyPr/>
          <a:lstStyle/>
          <a:p>
            <a:fld id="{1BE9E1C2-6CD5-4A92-82E0-03B9E2B5CCB6}" type="slidenum">
              <a:rPr lang="de-DE" smtClean="0"/>
              <a:pPr/>
              <a:t>12</a:t>
            </a:fld>
            <a:endParaRPr lang="de-DE" dirty="0"/>
          </a:p>
        </p:txBody>
      </p:sp>
      <p:sp>
        <p:nvSpPr>
          <p:cNvPr id="5" name="Fußzeilenplatzhalter 4">
            <a:extLst>
              <a:ext uri="{FF2B5EF4-FFF2-40B4-BE49-F238E27FC236}">
                <a16:creationId xmlns:a16="http://schemas.microsoft.com/office/drawing/2014/main" id="{2D1C08B6-A4F6-6E92-6A36-2156C1FDE66A}"/>
              </a:ext>
            </a:extLst>
          </p:cNvPr>
          <p:cNvSpPr>
            <a:spLocks noGrp="1"/>
          </p:cNvSpPr>
          <p:nvPr>
            <p:ph type="ftr" sz="quarter" idx="11"/>
          </p:nvPr>
        </p:nvSpPr>
        <p:spPr>
          <a:xfrm>
            <a:off x="5364088" y="6381328"/>
            <a:ext cx="2895600" cy="365125"/>
          </a:xfrm>
        </p:spPr>
        <p:txBody>
          <a:bodyPr/>
          <a:lstStyle/>
          <a:p>
            <a:r>
              <a:rPr lang="de-DE" dirty="0"/>
              <a:t> © Holger Zensen          01.03.2026</a:t>
            </a:r>
          </a:p>
        </p:txBody>
      </p:sp>
      <p:cxnSp>
        <p:nvCxnSpPr>
          <p:cNvPr id="7" name="Gerade Verbindung 6">
            <a:extLst>
              <a:ext uri="{FF2B5EF4-FFF2-40B4-BE49-F238E27FC236}">
                <a16:creationId xmlns:a16="http://schemas.microsoft.com/office/drawing/2014/main" id="{2E56CE98-5BFB-E9CA-6B90-6B00F3FAA474}"/>
              </a:ext>
            </a:extLst>
          </p:cNvPr>
          <p:cNvCxnSpPr/>
          <p:nvPr/>
        </p:nvCxnSpPr>
        <p:spPr>
          <a:xfrm>
            <a:off x="179512" y="836712"/>
            <a:ext cx="87129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Gerade Verbindung 7">
            <a:extLst>
              <a:ext uri="{FF2B5EF4-FFF2-40B4-BE49-F238E27FC236}">
                <a16:creationId xmlns:a16="http://schemas.microsoft.com/office/drawing/2014/main" id="{EC93360F-AA0C-A25B-2890-39E0067DEFC9}"/>
              </a:ext>
            </a:extLst>
          </p:cNvPr>
          <p:cNvCxnSpPr/>
          <p:nvPr/>
        </p:nvCxnSpPr>
        <p:spPr>
          <a:xfrm>
            <a:off x="179512" y="6309320"/>
            <a:ext cx="8712968"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feld 8">
            <a:extLst>
              <a:ext uri="{FF2B5EF4-FFF2-40B4-BE49-F238E27FC236}">
                <a16:creationId xmlns:a16="http://schemas.microsoft.com/office/drawing/2014/main" id="{B2120693-30E5-6BAF-7270-C4DD6F83F89D}"/>
              </a:ext>
            </a:extLst>
          </p:cNvPr>
          <p:cNvSpPr txBox="1"/>
          <p:nvPr/>
        </p:nvSpPr>
        <p:spPr>
          <a:xfrm>
            <a:off x="503004" y="1268760"/>
            <a:ext cx="8101443" cy="5170646"/>
          </a:xfrm>
          <a:prstGeom prst="rect">
            <a:avLst/>
          </a:prstGeom>
          <a:noFill/>
        </p:spPr>
        <p:txBody>
          <a:bodyPr wrap="square" rtlCol="0">
            <a:spAutoFit/>
          </a:bodyPr>
          <a:lstStyle/>
          <a:p>
            <a:r>
              <a:rPr lang="de-DE" sz="2400" b="1" u="sng" dirty="0"/>
              <a:t>Verwendung von Jahresüberschüssen-/Fehlbeträgen</a:t>
            </a:r>
          </a:p>
          <a:p>
            <a:pPr>
              <a:lnSpc>
                <a:spcPct val="150000"/>
              </a:lnSpc>
            </a:pPr>
            <a:r>
              <a:rPr lang="de-DE" sz="1600" dirty="0"/>
              <a:t>Stufensystem des § 79 Abs. 3 GO NRW:</a:t>
            </a:r>
          </a:p>
          <a:p>
            <a:pPr fontAlgn="base">
              <a:lnSpc>
                <a:spcPct val="100000"/>
              </a:lnSpc>
            </a:pPr>
            <a:r>
              <a:rPr lang="de-DE" sz="1600" b="1" u="sng" dirty="0"/>
              <a:t>Stufe 1</a:t>
            </a:r>
            <a:r>
              <a:rPr lang="de-DE" sz="1600" b="1" dirty="0"/>
              <a:t>: </a:t>
            </a:r>
            <a:br>
              <a:rPr lang="de-DE" sz="1600" dirty="0"/>
            </a:br>
            <a:r>
              <a:rPr lang="de-DE" sz="1600" dirty="0"/>
              <a:t>Ausgleich der Erträge und Aufwendungen (originär; fiktiv s. Stufe 3 b))</a:t>
            </a:r>
          </a:p>
          <a:p>
            <a:pPr fontAlgn="base">
              <a:lnSpc>
                <a:spcPct val="100000"/>
              </a:lnSpc>
            </a:pPr>
            <a:r>
              <a:rPr lang="de-DE" sz="1600" b="1" u="sng" dirty="0"/>
              <a:t>Stufe 2</a:t>
            </a:r>
            <a:r>
              <a:rPr lang="de-DE" sz="1600" b="1" dirty="0"/>
              <a:t>: </a:t>
            </a:r>
            <a:br>
              <a:rPr lang="de-DE" sz="1600" dirty="0"/>
            </a:br>
            <a:r>
              <a:rPr lang="de-DE" sz="1600" dirty="0"/>
              <a:t>Ausnutzung von Spar- und Ertragsmöglichkeiten</a:t>
            </a:r>
          </a:p>
          <a:p>
            <a:pPr marL="180975" indent="-180975" fontAlgn="base">
              <a:lnSpc>
                <a:spcPct val="100000"/>
              </a:lnSpc>
              <a:tabLst>
                <a:tab pos="180975" algn="l"/>
                <a:tab pos="266700" algn="l"/>
              </a:tabLst>
            </a:pPr>
            <a:r>
              <a:rPr lang="de-DE" sz="1600" b="1" u="sng" dirty="0"/>
              <a:t>Stufe 3</a:t>
            </a:r>
            <a:r>
              <a:rPr lang="de-DE" sz="1600" b="1" dirty="0"/>
              <a:t>: </a:t>
            </a:r>
          </a:p>
          <a:p>
            <a:pPr marL="561975" indent="-342900" fontAlgn="base">
              <a:lnSpc>
                <a:spcPct val="100000"/>
              </a:lnSpc>
              <a:spcBef>
                <a:spcPts val="600"/>
              </a:spcBef>
              <a:buFont typeface="+mj-lt"/>
              <a:buAutoNum type="alphaLcParenR"/>
            </a:pPr>
            <a:r>
              <a:rPr lang="de-DE" sz="1600" dirty="0"/>
              <a:t>Globaler Minderaufwand = pauschale Kürzung von Aufwendungen bis zu einem Betrag von </a:t>
            </a:r>
            <a:br>
              <a:rPr lang="de-DE" sz="1600" dirty="0"/>
            </a:br>
            <a:r>
              <a:rPr lang="de-DE" sz="1600" dirty="0"/>
              <a:t>2 Prozent der Summe der ordentlichen Aufwendungen; </a:t>
            </a:r>
          </a:p>
          <a:p>
            <a:pPr marL="561975" indent="-342900" fontAlgn="base">
              <a:lnSpc>
                <a:spcPct val="100000"/>
              </a:lnSpc>
              <a:spcBef>
                <a:spcPts val="600"/>
              </a:spcBef>
              <a:buFont typeface="+mj-lt"/>
              <a:buAutoNum type="alphaLcParenR"/>
            </a:pPr>
            <a:r>
              <a:rPr lang="de-DE" sz="1600" i="1" dirty="0"/>
              <a:t>stattdessen oder ergänzend</a:t>
            </a:r>
            <a:r>
              <a:rPr lang="de-DE" sz="1600" dirty="0"/>
              <a:t>: Einsatz der Ausgleichsrücklage („fiktiver Haushaltsausgleich“)</a:t>
            </a:r>
          </a:p>
          <a:p>
            <a:pPr fontAlgn="base">
              <a:lnSpc>
                <a:spcPct val="100000"/>
              </a:lnSpc>
            </a:pPr>
            <a:r>
              <a:rPr lang="de-DE" sz="1600" b="1" u="sng" dirty="0"/>
              <a:t>Stufe 4</a:t>
            </a:r>
            <a:r>
              <a:rPr lang="de-DE" sz="1600" b="1" dirty="0"/>
              <a:t>: </a:t>
            </a:r>
            <a:br>
              <a:rPr lang="de-DE" sz="1600" dirty="0"/>
            </a:br>
            <a:r>
              <a:rPr lang="de-DE" sz="1600" dirty="0"/>
              <a:t>Vortrag eines Jahresfehlbetrages in der mittelfristigen Ergebnis- und Finanzplanung längstens in die 3 folgenden Haushaltsjahre</a:t>
            </a:r>
          </a:p>
          <a:p>
            <a:pPr fontAlgn="base">
              <a:lnSpc>
                <a:spcPct val="100000"/>
              </a:lnSpc>
            </a:pPr>
            <a:r>
              <a:rPr lang="de-DE" sz="1600" b="1" u="sng" dirty="0"/>
              <a:t>Stufe 5</a:t>
            </a:r>
            <a:r>
              <a:rPr lang="de-DE" sz="1600" b="1" dirty="0"/>
              <a:t>: </a:t>
            </a:r>
            <a:br>
              <a:rPr lang="de-DE" sz="1600" dirty="0"/>
            </a:br>
            <a:r>
              <a:rPr lang="de-DE" sz="1600" dirty="0"/>
              <a:t>Jahresfehlbeträge / Verlustvorträge können mit der allgemeinen Rücklage verrechnet werden und müssen es spätestens nach 3 Jahren </a:t>
            </a:r>
            <a:r>
              <a:rPr lang="de-DE" sz="1600" dirty="0">
                <a:sym typeface="Wingdings" pitchFamily="2" charset="2"/>
              </a:rPr>
              <a:t> § 95,2 GO </a:t>
            </a:r>
            <a:endParaRPr lang="de-DE" sz="1600" baseline="30000" dirty="0">
              <a:solidFill>
                <a:schemeClr val="bg1">
                  <a:lumMod val="50000"/>
                </a:schemeClr>
              </a:solidFill>
            </a:endParaRPr>
          </a:p>
          <a:p>
            <a:endParaRPr lang="de-DE" sz="1600" b="1" u="sng" dirty="0"/>
          </a:p>
        </p:txBody>
      </p:sp>
    </p:spTree>
    <p:extLst>
      <p:ext uri="{BB962C8B-B14F-4D97-AF65-F5344CB8AC3E}">
        <p14:creationId xmlns:p14="http://schemas.microsoft.com/office/powerpoint/2010/main" val="53992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8DF5F5-7030-9D5C-56EC-EA4B73F11A4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389CC2F-A3A4-3557-E930-53FFB5292133}"/>
              </a:ext>
            </a:extLst>
          </p:cNvPr>
          <p:cNvSpPr>
            <a:spLocks noGrp="1"/>
          </p:cNvSpPr>
          <p:nvPr>
            <p:ph type="ctrTitle"/>
          </p:nvPr>
        </p:nvSpPr>
        <p:spPr>
          <a:xfrm>
            <a:off x="179512" y="260648"/>
            <a:ext cx="5110336" cy="650503"/>
          </a:xfrm>
        </p:spPr>
        <p:txBody>
          <a:bodyPr>
            <a:normAutofit/>
          </a:bodyPr>
          <a:lstStyle/>
          <a:p>
            <a:pPr algn="l"/>
            <a:r>
              <a:rPr lang="de-DE" sz="2400" dirty="0" err="1">
                <a:solidFill>
                  <a:srgbClr val="0000FF"/>
                </a:solidFill>
                <a:latin typeface="Verdana" pitchFamily="34" charset="0"/>
                <a:ea typeface="Verdana" pitchFamily="34" charset="0"/>
              </a:rPr>
              <a:t>Kommuales</a:t>
            </a:r>
            <a:r>
              <a:rPr lang="de-DE" sz="2400" dirty="0">
                <a:solidFill>
                  <a:srgbClr val="0000FF"/>
                </a:solidFill>
                <a:latin typeface="Verdana" pitchFamily="34" charset="0"/>
                <a:ea typeface="Verdana" pitchFamily="34" charset="0"/>
              </a:rPr>
              <a:t> Finanzmanagement</a:t>
            </a:r>
          </a:p>
        </p:txBody>
      </p:sp>
      <p:sp>
        <p:nvSpPr>
          <p:cNvPr id="4" name="Foliennummernplatzhalter 3">
            <a:extLst>
              <a:ext uri="{FF2B5EF4-FFF2-40B4-BE49-F238E27FC236}">
                <a16:creationId xmlns:a16="http://schemas.microsoft.com/office/drawing/2014/main" id="{9D2D2480-3A84-4630-CC53-531795BD23B5}"/>
              </a:ext>
            </a:extLst>
          </p:cNvPr>
          <p:cNvSpPr>
            <a:spLocks noGrp="1"/>
          </p:cNvSpPr>
          <p:nvPr>
            <p:ph type="sldNum" sz="quarter" idx="12"/>
          </p:nvPr>
        </p:nvSpPr>
        <p:spPr>
          <a:xfrm>
            <a:off x="8244408" y="6381328"/>
            <a:ext cx="442392" cy="365125"/>
          </a:xfrm>
        </p:spPr>
        <p:txBody>
          <a:bodyPr/>
          <a:lstStyle/>
          <a:p>
            <a:fld id="{1BE9E1C2-6CD5-4A92-82E0-03B9E2B5CCB6}" type="slidenum">
              <a:rPr lang="de-DE" smtClean="0"/>
              <a:pPr/>
              <a:t>13</a:t>
            </a:fld>
            <a:endParaRPr lang="de-DE" dirty="0"/>
          </a:p>
        </p:txBody>
      </p:sp>
      <p:sp>
        <p:nvSpPr>
          <p:cNvPr id="5" name="Fußzeilenplatzhalter 4">
            <a:extLst>
              <a:ext uri="{FF2B5EF4-FFF2-40B4-BE49-F238E27FC236}">
                <a16:creationId xmlns:a16="http://schemas.microsoft.com/office/drawing/2014/main" id="{5E318225-176E-4522-67B6-E3130EC0E482}"/>
              </a:ext>
            </a:extLst>
          </p:cNvPr>
          <p:cNvSpPr>
            <a:spLocks noGrp="1"/>
          </p:cNvSpPr>
          <p:nvPr>
            <p:ph type="ftr" sz="quarter" idx="11"/>
          </p:nvPr>
        </p:nvSpPr>
        <p:spPr>
          <a:xfrm>
            <a:off x="5364088" y="6381328"/>
            <a:ext cx="2895600" cy="365125"/>
          </a:xfrm>
        </p:spPr>
        <p:txBody>
          <a:bodyPr/>
          <a:lstStyle/>
          <a:p>
            <a:r>
              <a:rPr lang="de-DE" dirty="0"/>
              <a:t> © Holger Zensen       01.03.2026</a:t>
            </a:r>
          </a:p>
        </p:txBody>
      </p:sp>
      <p:cxnSp>
        <p:nvCxnSpPr>
          <p:cNvPr id="7" name="Gerade Verbindung 6">
            <a:extLst>
              <a:ext uri="{FF2B5EF4-FFF2-40B4-BE49-F238E27FC236}">
                <a16:creationId xmlns:a16="http://schemas.microsoft.com/office/drawing/2014/main" id="{B1E9FE99-F550-B0E2-78FC-626228A2D8F5}"/>
              </a:ext>
            </a:extLst>
          </p:cNvPr>
          <p:cNvCxnSpPr/>
          <p:nvPr/>
        </p:nvCxnSpPr>
        <p:spPr>
          <a:xfrm>
            <a:off x="179512" y="836712"/>
            <a:ext cx="87129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Gerade Verbindung 7">
            <a:extLst>
              <a:ext uri="{FF2B5EF4-FFF2-40B4-BE49-F238E27FC236}">
                <a16:creationId xmlns:a16="http://schemas.microsoft.com/office/drawing/2014/main" id="{E4FD379B-A0BA-FE1D-5249-554A60BD5684}"/>
              </a:ext>
            </a:extLst>
          </p:cNvPr>
          <p:cNvCxnSpPr/>
          <p:nvPr/>
        </p:nvCxnSpPr>
        <p:spPr>
          <a:xfrm>
            <a:off x="179512" y="6309320"/>
            <a:ext cx="8712968"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0C5E98E2-300B-7250-3E1C-448100984129}"/>
              </a:ext>
            </a:extLst>
          </p:cNvPr>
          <p:cNvSpPr txBox="1"/>
          <p:nvPr/>
        </p:nvSpPr>
        <p:spPr>
          <a:xfrm>
            <a:off x="179512" y="983158"/>
            <a:ext cx="8856984" cy="5052858"/>
          </a:xfrm>
          <a:prstGeom prst="rect">
            <a:avLst/>
          </a:prstGeom>
          <a:noFill/>
        </p:spPr>
        <p:txBody>
          <a:bodyPr wrap="square">
            <a:spAutoFit/>
          </a:bodyPr>
          <a:lstStyle/>
          <a:p>
            <a:pPr>
              <a:lnSpc>
                <a:spcPct val="150000"/>
              </a:lnSpc>
            </a:pPr>
            <a:r>
              <a:rPr lang="de-DE" sz="2400" b="1" u="sng" dirty="0"/>
              <a:t>Globaler Minderaufwand</a:t>
            </a:r>
          </a:p>
          <a:p>
            <a:pPr>
              <a:lnSpc>
                <a:spcPct val="150000"/>
              </a:lnSpc>
            </a:pPr>
            <a:endParaRPr lang="de-DE" sz="1600" dirty="0"/>
          </a:p>
          <a:p>
            <a:pPr>
              <a:lnSpc>
                <a:spcPct val="150000"/>
              </a:lnSpc>
            </a:pPr>
            <a:r>
              <a:rPr lang="de-DE" sz="1600" dirty="0"/>
              <a:t>Möglichkeit der pauschalen Kürzung der ordentlichen Aufwendungen im Planjahr selbst und auch in den Jahren der mittelfristigen Planung</a:t>
            </a:r>
          </a:p>
          <a:p>
            <a:pPr>
              <a:lnSpc>
                <a:spcPct val="150000"/>
              </a:lnSpc>
            </a:pPr>
            <a:endParaRPr lang="de-DE" sz="1600" baseline="30000" dirty="0">
              <a:solidFill>
                <a:schemeClr val="bg1">
                  <a:lumMod val="50000"/>
                </a:schemeClr>
              </a:solidFill>
            </a:endParaRPr>
          </a:p>
          <a:p>
            <a:pPr>
              <a:lnSpc>
                <a:spcPct val="150000"/>
              </a:lnSpc>
            </a:pPr>
            <a:r>
              <a:rPr lang="de-DE" sz="1600" dirty="0"/>
              <a:t>Höchstgrenze: </a:t>
            </a:r>
            <a:r>
              <a:rPr lang="de-DE" sz="1600" b="1" dirty="0"/>
              <a:t>2 %</a:t>
            </a:r>
            <a:r>
              <a:rPr lang="de-DE" sz="1600" dirty="0"/>
              <a:t> </a:t>
            </a:r>
          </a:p>
          <a:p>
            <a:pPr>
              <a:lnSpc>
                <a:spcPct val="150000"/>
              </a:lnSpc>
            </a:pPr>
            <a:endParaRPr lang="de-DE" sz="1600" dirty="0"/>
          </a:p>
          <a:p>
            <a:pPr>
              <a:lnSpc>
                <a:spcPct val="150000"/>
              </a:lnSpc>
            </a:pPr>
            <a:r>
              <a:rPr lang="de-DE" sz="1600" i="1" dirty="0"/>
              <a:t>Keine</a:t>
            </a:r>
            <a:r>
              <a:rPr lang="de-DE" sz="1600" dirty="0"/>
              <a:t> Pflicht mehr zur Aufteilung auf </a:t>
            </a:r>
            <a:r>
              <a:rPr lang="de-DE" sz="1600" b="1" dirty="0"/>
              <a:t>Teilergebnispläne</a:t>
            </a:r>
            <a:r>
              <a:rPr lang="de-DE" sz="1600" dirty="0"/>
              <a:t> (Aufhebung des § 75 Abs. 2 S. 4 GO NRW </a:t>
            </a:r>
            <a:r>
              <a:rPr lang="de-DE" sz="1600" i="1" dirty="0"/>
              <a:t>a. F.</a:t>
            </a:r>
            <a:r>
              <a:rPr lang="de-DE" sz="1600" dirty="0"/>
              <a:t>),</a:t>
            </a:r>
            <a:br>
              <a:rPr lang="de-DE" sz="1600" dirty="0"/>
            </a:br>
            <a:r>
              <a:rPr lang="de-DE" sz="1600" dirty="0"/>
              <a:t>Absetzung des globalen Minderaufwandes im Ergebnisplan</a:t>
            </a:r>
          </a:p>
          <a:p>
            <a:pPr>
              <a:lnSpc>
                <a:spcPct val="150000"/>
              </a:lnSpc>
            </a:pPr>
            <a:endParaRPr lang="de-DE" sz="1600" dirty="0"/>
          </a:p>
          <a:p>
            <a:pPr>
              <a:lnSpc>
                <a:spcPct val="150000"/>
              </a:lnSpc>
            </a:pPr>
            <a:r>
              <a:rPr lang="de-DE" sz="1600" dirty="0"/>
              <a:t>Es verbleiben in Summe bis zu 98 % der Ansätze für ordentliche Aufwendungen, die Einzelansätze bleiben wegen der Ermächtigungsnotwendigkeit erhalten -&gt; Mögliches Problem § 21 KomHVO</a:t>
            </a:r>
          </a:p>
          <a:p>
            <a:pPr>
              <a:lnSpc>
                <a:spcPct val="150000"/>
              </a:lnSpc>
            </a:pPr>
            <a:endParaRPr lang="de-DE" sz="1600" baseline="30000" dirty="0">
              <a:solidFill>
                <a:schemeClr val="bg1">
                  <a:lumMod val="50000"/>
                </a:schemeClr>
              </a:solidFill>
            </a:endParaRPr>
          </a:p>
          <a:p>
            <a:pPr>
              <a:lnSpc>
                <a:spcPct val="150000"/>
              </a:lnSpc>
            </a:pPr>
            <a:endParaRPr lang="de-DE" sz="1600" baseline="30000" dirty="0">
              <a:solidFill>
                <a:schemeClr val="bg1">
                  <a:lumMod val="50000"/>
                </a:schemeClr>
              </a:solidFill>
            </a:endParaRPr>
          </a:p>
        </p:txBody>
      </p:sp>
    </p:spTree>
    <p:extLst>
      <p:ext uri="{BB962C8B-B14F-4D97-AF65-F5344CB8AC3E}">
        <p14:creationId xmlns:p14="http://schemas.microsoft.com/office/powerpoint/2010/main" val="3845445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E4D38A-A7B9-EFB6-4FAA-AB6B1DF5A28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ADA6E4B-336A-AEA4-020B-9AEB37ABE11A}"/>
              </a:ext>
            </a:extLst>
          </p:cNvPr>
          <p:cNvSpPr>
            <a:spLocks noGrp="1"/>
          </p:cNvSpPr>
          <p:nvPr>
            <p:ph type="ctrTitle"/>
          </p:nvPr>
        </p:nvSpPr>
        <p:spPr>
          <a:xfrm>
            <a:off x="179512" y="260648"/>
            <a:ext cx="5110336" cy="650503"/>
          </a:xfrm>
        </p:spPr>
        <p:txBody>
          <a:bodyPr>
            <a:normAutofit/>
          </a:bodyPr>
          <a:lstStyle/>
          <a:p>
            <a:pPr algn="l"/>
            <a:r>
              <a:rPr lang="de-DE" sz="2400" dirty="0" err="1">
                <a:solidFill>
                  <a:srgbClr val="0000FF"/>
                </a:solidFill>
                <a:latin typeface="Verdana" pitchFamily="34" charset="0"/>
                <a:ea typeface="Verdana" pitchFamily="34" charset="0"/>
              </a:rPr>
              <a:t>Kommuales</a:t>
            </a:r>
            <a:r>
              <a:rPr lang="de-DE" sz="2400" dirty="0">
                <a:solidFill>
                  <a:srgbClr val="0000FF"/>
                </a:solidFill>
                <a:latin typeface="Verdana" pitchFamily="34" charset="0"/>
                <a:ea typeface="Verdana" pitchFamily="34" charset="0"/>
              </a:rPr>
              <a:t> Finanzmanagement</a:t>
            </a:r>
          </a:p>
        </p:txBody>
      </p:sp>
      <p:sp>
        <p:nvSpPr>
          <p:cNvPr id="4" name="Foliennummernplatzhalter 3">
            <a:extLst>
              <a:ext uri="{FF2B5EF4-FFF2-40B4-BE49-F238E27FC236}">
                <a16:creationId xmlns:a16="http://schemas.microsoft.com/office/drawing/2014/main" id="{26E0A0B9-3F3A-C18D-E3B2-C626D1F2A0D4}"/>
              </a:ext>
            </a:extLst>
          </p:cNvPr>
          <p:cNvSpPr>
            <a:spLocks noGrp="1"/>
          </p:cNvSpPr>
          <p:nvPr>
            <p:ph type="sldNum" sz="quarter" idx="12"/>
          </p:nvPr>
        </p:nvSpPr>
        <p:spPr>
          <a:xfrm>
            <a:off x="8244408" y="6381328"/>
            <a:ext cx="442392" cy="365125"/>
          </a:xfrm>
        </p:spPr>
        <p:txBody>
          <a:bodyPr/>
          <a:lstStyle/>
          <a:p>
            <a:fld id="{1BE9E1C2-6CD5-4A92-82E0-03B9E2B5CCB6}" type="slidenum">
              <a:rPr lang="de-DE" smtClean="0"/>
              <a:pPr/>
              <a:t>14</a:t>
            </a:fld>
            <a:endParaRPr lang="de-DE" dirty="0"/>
          </a:p>
        </p:txBody>
      </p:sp>
      <p:sp>
        <p:nvSpPr>
          <p:cNvPr id="5" name="Fußzeilenplatzhalter 4">
            <a:extLst>
              <a:ext uri="{FF2B5EF4-FFF2-40B4-BE49-F238E27FC236}">
                <a16:creationId xmlns:a16="http://schemas.microsoft.com/office/drawing/2014/main" id="{0232E4FD-BB47-FFC7-1B64-BD9DD8BE4756}"/>
              </a:ext>
            </a:extLst>
          </p:cNvPr>
          <p:cNvSpPr>
            <a:spLocks noGrp="1"/>
          </p:cNvSpPr>
          <p:nvPr>
            <p:ph type="ftr" sz="quarter" idx="11"/>
          </p:nvPr>
        </p:nvSpPr>
        <p:spPr>
          <a:xfrm>
            <a:off x="5364088" y="6381328"/>
            <a:ext cx="2895600" cy="365125"/>
          </a:xfrm>
        </p:spPr>
        <p:txBody>
          <a:bodyPr/>
          <a:lstStyle/>
          <a:p>
            <a:r>
              <a:rPr lang="de-DE" dirty="0"/>
              <a:t> © Holger Zensen          01.03.2026</a:t>
            </a:r>
          </a:p>
        </p:txBody>
      </p:sp>
      <p:cxnSp>
        <p:nvCxnSpPr>
          <p:cNvPr id="7" name="Gerade Verbindung 6">
            <a:extLst>
              <a:ext uri="{FF2B5EF4-FFF2-40B4-BE49-F238E27FC236}">
                <a16:creationId xmlns:a16="http://schemas.microsoft.com/office/drawing/2014/main" id="{6A129475-4C9F-F17C-8424-5A2700839C9D}"/>
              </a:ext>
            </a:extLst>
          </p:cNvPr>
          <p:cNvCxnSpPr/>
          <p:nvPr/>
        </p:nvCxnSpPr>
        <p:spPr>
          <a:xfrm>
            <a:off x="179512" y="836712"/>
            <a:ext cx="87129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Gerade Verbindung 7">
            <a:extLst>
              <a:ext uri="{FF2B5EF4-FFF2-40B4-BE49-F238E27FC236}">
                <a16:creationId xmlns:a16="http://schemas.microsoft.com/office/drawing/2014/main" id="{4A1E3E98-468A-3FED-A0CC-62C78F992E9B}"/>
              </a:ext>
            </a:extLst>
          </p:cNvPr>
          <p:cNvCxnSpPr/>
          <p:nvPr/>
        </p:nvCxnSpPr>
        <p:spPr>
          <a:xfrm>
            <a:off x="179512" y="6309320"/>
            <a:ext cx="8712968"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Inhaltsplatzhalter 2">
            <a:extLst>
              <a:ext uri="{FF2B5EF4-FFF2-40B4-BE49-F238E27FC236}">
                <a16:creationId xmlns:a16="http://schemas.microsoft.com/office/drawing/2014/main" id="{45D51E90-89A2-0804-D4D9-9DDEB1E6BED1}"/>
              </a:ext>
            </a:extLst>
          </p:cNvPr>
          <p:cNvSpPr txBox="1">
            <a:spLocks/>
          </p:cNvSpPr>
          <p:nvPr/>
        </p:nvSpPr>
        <p:spPr>
          <a:xfrm>
            <a:off x="351977" y="1275480"/>
            <a:ext cx="8440046" cy="50040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de-DE" sz="2000" b="1" u="sng" dirty="0">
                <a:solidFill>
                  <a:schemeClr val="tx1"/>
                </a:solidFill>
              </a:rPr>
              <a:t>Verlustvortrag</a:t>
            </a:r>
          </a:p>
          <a:p>
            <a:pPr algn="l"/>
            <a:endParaRPr lang="de-DE" sz="1600" dirty="0">
              <a:solidFill>
                <a:schemeClr val="tx1"/>
              </a:solidFill>
            </a:endParaRPr>
          </a:p>
          <a:p>
            <a:pPr algn="l"/>
            <a:r>
              <a:rPr lang="de-DE" sz="1600" dirty="0">
                <a:solidFill>
                  <a:schemeClr val="tx1"/>
                </a:solidFill>
              </a:rPr>
              <a:t>Vortrag eines Jahresfehlbetrages („Verlustvortrag“, „bilanzieller Verlustvortrag“) in der mittelfristigen Ergebnis- und Finanzplanung längstens in die folgenden </a:t>
            </a:r>
            <a:r>
              <a:rPr lang="de-DE" sz="1600" b="1" dirty="0">
                <a:solidFill>
                  <a:schemeClr val="tx1"/>
                </a:solidFill>
              </a:rPr>
              <a:t>3</a:t>
            </a:r>
            <a:r>
              <a:rPr lang="de-DE" sz="1600" dirty="0">
                <a:solidFill>
                  <a:schemeClr val="tx1"/>
                </a:solidFill>
              </a:rPr>
              <a:t> Haushaltsjahre</a:t>
            </a:r>
          </a:p>
          <a:p>
            <a:pPr algn="l"/>
            <a:endParaRPr lang="de-DE" sz="1600" dirty="0">
              <a:solidFill>
                <a:schemeClr val="tx1"/>
              </a:solidFill>
            </a:endParaRPr>
          </a:p>
          <a:p>
            <a:pPr algn="l"/>
            <a:r>
              <a:rPr lang="de-DE" sz="1600" b="1" dirty="0">
                <a:solidFill>
                  <a:schemeClr val="tx1"/>
                </a:solidFill>
              </a:rPr>
              <a:t>Voraussetzung</a:t>
            </a:r>
            <a:r>
              <a:rPr lang="de-DE" sz="1600" dirty="0">
                <a:solidFill>
                  <a:schemeClr val="tx1"/>
                </a:solidFill>
              </a:rPr>
              <a:t>: Stufen 1–3 reichen nicht</a:t>
            </a:r>
          </a:p>
          <a:p>
            <a:pPr algn="l"/>
            <a:endParaRPr lang="de-DE" sz="1600" dirty="0">
              <a:solidFill>
                <a:schemeClr val="tx1"/>
              </a:solidFill>
            </a:endParaRPr>
          </a:p>
          <a:p>
            <a:pPr algn="l"/>
            <a:r>
              <a:rPr lang="de-DE" sz="1600" dirty="0">
                <a:solidFill>
                  <a:schemeClr val="tx1"/>
                </a:solidFill>
              </a:rPr>
              <a:t>Voraussetzung „gilt als erfüllt, wenn […]</a:t>
            </a:r>
          </a:p>
          <a:p>
            <a:pPr lvl="1" algn="l"/>
            <a:r>
              <a:rPr lang="de-DE" sz="1600" dirty="0">
                <a:solidFill>
                  <a:schemeClr val="tx1"/>
                </a:solidFill>
              </a:rPr>
              <a:t>die Ausgleichsrücklage aufgebraucht </a:t>
            </a:r>
            <a:r>
              <a:rPr lang="de-DE" sz="1600" b="1" i="1" dirty="0">
                <a:solidFill>
                  <a:schemeClr val="tx1"/>
                </a:solidFill>
              </a:rPr>
              <a:t>oder</a:t>
            </a:r>
            <a:r>
              <a:rPr lang="de-DE" sz="1600" dirty="0">
                <a:solidFill>
                  <a:schemeClr val="tx1"/>
                </a:solidFill>
              </a:rPr>
              <a:t> </a:t>
            </a:r>
          </a:p>
          <a:p>
            <a:pPr lvl="1" algn="l"/>
            <a:r>
              <a:rPr lang="de-DE" sz="1600" dirty="0">
                <a:solidFill>
                  <a:schemeClr val="tx1"/>
                </a:solidFill>
              </a:rPr>
              <a:t>geringer als der erwartete Jahresfehlbetrag ist </a:t>
            </a:r>
          </a:p>
          <a:p>
            <a:pPr lvl="1" algn="l"/>
            <a:r>
              <a:rPr lang="de-DE" sz="1600" b="1" dirty="0">
                <a:solidFill>
                  <a:schemeClr val="tx1"/>
                </a:solidFill>
              </a:rPr>
              <a:t>und</a:t>
            </a:r>
            <a:r>
              <a:rPr lang="de-DE" sz="1600" dirty="0">
                <a:solidFill>
                  <a:schemeClr val="tx1"/>
                </a:solidFill>
              </a:rPr>
              <a:t> </a:t>
            </a:r>
          </a:p>
          <a:p>
            <a:pPr lvl="1" algn="l"/>
            <a:r>
              <a:rPr lang="de-DE" sz="1600" dirty="0">
                <a:solidFill>
                  <a:schemeClr val="tx1"/>
                </a:solidFill>
              </a:rPr>
              <a:t>der globale Minderaufwand nach pflichtgemäßem Ermessen anhand der tatsächlichen haushaltsrechtlichen Spielräume geprüft und je nach Prüfungsergebnis gegebenenfalls angesetzt </a:t>
            </a:r>
            <a:r>
              <a:rPr lang="de-DE" sz="1600" dirty="0" err="1">
                <a:solidFill>
                  <a:schemeClr val="tx1"/>
                </a:solidFill>
              </a:rPr>
              <a:t>wurde“</a:t>
            </a:r>
            <a:r>
              <a:rPr lang="de-DE" sz="1600" baseline="30000" dirty="0" err="1">
                <a:solidFill>
                  <a:schemeClr val="tx1"/>
                </a:solidFill>
              </a:rPr>
              <a:t>M</a:t>
            </a:r>
            <a:r>
              <a:rPr lang="de-DE" sz="1600" baseline="30000" dirty="0">
                <a:solidFill>
                  <a:schemeClr val="tx1"/>
                </a:solidFill>
              </a:rPr>
              <a:t>, S. 7</a:t>
            </a:r>
          </a:p>
          <a:p>
            <a:pPr algn="l"/>
            <a:r>
              <a:rPr lang="de-DE" sz="1600" b="1" dirty="0">
                <a:solidFill>
                  <a:schemeClr val="tx1"/>
                </a:solidFill>
              </a:rPr>
              <a:t>Genehmigung</a:t>
            </a:r>
            <a:r>
              <a:rPr lang="de-DE" sz="1600" dirty="0">
                <a:solidFill>
                  <a:schemeClr val="tx1"/>
                </a:solidFill>
              </a:rPr>
              <a:t>sbedürfnis gemäß § 75 Abs. 4 GO NRW im Zuge der Haushaltsplanung </a:t>
            </a:r>
            <a:br>
              <a:rPr lang="de-DE" sz="1600" dirty="0">
                <a:solidFill>
                  <a:schemeClr val="tx1"/>
                </a:solidFill>
              </a:rPr>
            </a:br>
            <a:r>
              <a:rPr lang="de-DE" sz="1600" dirty="0">
                <a:solidFill>
                  <a:schemeClr val="tx1"/>
                </a:solidFill>
              </a:rPr>
              <a:t>	</a:t>
            </a:r>
            <a:r>
              <a:rPr lang="de-DE" sz="1600" dirty="0">
                <a:solidFill>
                  <a:schemeClr val="tx1"/>
                </a:solidFill>
                <a:sym typeface="Wingdings" pitchFamily="2" charset="2"/>
              </a:rPr>
              <a:t></a:t>
            </a:r>
            <a:r>
              <a:rPr lang="de-DE" sz="1600" dirty="0">
                <a:solidFill>
                  <a:schemeClr val="tx1"/>
                </a:solidFill>
              </a:rPr>
              <a:t>Nur bei der Planung, nicht jedoch im Zuge des Jahresabschlusses</a:t>
            </a:r>
          </a:p>
        </p:txBody>
      </p:sp>
    </p:spTree>
    <p:extLst>
      <p:ext uri="{BB962C8B-B14F-4D97-AF65-F5344CB8AC3E}">
        <p14:creationId xmlns:p14="http://schemas.microsoft.com/office/powerpoint/2010/main" val="4805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8D57D7-B809-E857-2E6C-F9BBF6049D0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EB7A75C-FCDD-062C-A278-33B9DE6117AE}"/>
              </a:ext>
            </a:extLst>
          </p:cNvPr>
          <p:cNvSpPr>
            <a:spLocks noGrp="1"/>
          </p:cNvSpPr>
          <p:nvPr>
            <p:ph type="ctrTitle"/>
          </p:nvPr>
        </p:nvSpPr>
        <p:spPr>
          <a:xfrm>
            <a:off x="179512" y="260648"/>
            <a:ext cx="5110336" cy="650503"/>
          </a:xfrm>
        </p:spPr>
        <p:txBody>
          <a:bodyPr>
            <a:normAutofit/>
          </a:bodyPr>
          <a:lstStyle/>
          <a:p>
            <a:pPr algn="l"/>
            <a:r>
              <a:rPr lang="de-DE" sz="2400" dirty="0" err="1">
                <a:solidFill>
                  <a:srgbClr val="0000FF"/>
                </a:solidFill>
                <a:latin typeface="Verdana" pitchFamily="34" charset="0"/>
                <a:ea typeface="Verdana" pitchFamily="34" charset="0"/>
              </a:rPr>
              <a:t>Kommuales</a:t>
            </a:r>
            <a:r>
              <a:rPr lang="de-DE" sz="2400" dirty="0">
                <a:solidFill>
                  <a:srgbClr val="0000FF"/>
                </a:solidFill>
                <a:latin typeface="Verdana" pitchFamily="34" charset="0"/>
                <a:ea typeface="Verdana" pitchFamily="34" charset="0"/>
              </a:rPr>
              <a:t> Finanzmanagement</a:t>
            </a:r>
          </a:p>
        </p:txBody>
      </p:sp>
      <p:sp>
        <p:nvSpPr>
          <p:cNvPr id="4" name="Foliennummernplatzhalter 3">
            <a:extLst>
              <a:ext uri="{FF2B5EF4-FFF2-40B4-BE49-F238E27FC236}">
                <a16:creationId xmlns:a16="http://schemas.microsoft.com/office/drawing/2014/main" id="{36146831-FD67-7ABA-145F-178E2C4CD6BE}"/>
              </a:ext>
            </a:extLst>
          </p:cNvPr>
          <p:cNvSpPr>
            <a:spLocks noGrp="1"/>
          </p:cNvSpPr>
          <p:nvPr>
            <p:ph type="sldNum" sz="quarter" idx="12"/>
          </p:nvPr>
        </p:nvSpPr>
        <p:spPr>
          <a:xfrm>
            <a:off x="8244408" y="6381328"/>
            <a:ext cx="442392" cy="365125"/>
          </a:xfrm>
        </p:spPr>
        <p:txBody>
          <a:bodyPr/>
          <a:lstStyle/>
          <a:p>
            <a:fld id="{1BE9E1C2-6CD5-4A92-82E0-03B9E2B5CCB6}" type="slidenum">
              <a:rPr lang="de-DE" smtClean="0"/>
              <a:pPr/>
              <a:t>15</a:t>
            </a:fld>
            <a:endParaRPr lang="de-DE" dirty="0"/>
          </a:p>
        </p:txBody>
      </p:sp>
      <p:sp>
        <p:nvSpPr>
          <p:cNvPr id="5" name="Fußzeilenplatzhalter 4">
            <a:extLst>
              <a:ext uri="{FF2B5EF4-FFF2-40B4-BE49-F238E27FC236}">
                <a16:creationId xmlns:a16="http://schemas.microsoft.com/office/drawing/2014/main" id="{BFCD7BF0-EB2D-BC2E-44FC-4CCD4B9B8A7E}"/>
              </a:ext>
            </a:extLst>
          </p:cNvPr>
          <p:cNvSpPr>
            <a:spLocks noGrp="1"/>
          </p:cNvSpPr>
          <p:nvPr>
            <p:ph type="ftr" sz="quarter" idx="11"/>
          </p:nvPr>
        </p:nvSpPr>
        <p:spPr>
          <a:xfrm>
            <a:off x="5364088" y="6381328"/>
            <a:ext cx="2895600" cy="365125"/>
          </a:xfrm>
        </p:spPr>
        <p:txBody>
          <a:bodyPr/>
          <a:lstStyle/>
          <a:p>
            <a:r>
              <a:rPr lang="de-DE" dirty="0"/>
              <a:t> © Holger Zensen          01.03.2026</a:t>
            </a:r>
          </a:p>
        </p:txBody>
      </p:sp>
      <p:cxnSp>
        <p:nvCxnSpPr>
          <p:cNvPr id="7" name="Gerade Verbindung 6">
            <a:extLst>
              <a:ext uri="{FF2B5EF4-FFF2-40B4-BE49-F238E27FC236}">
                <a16:creationId xmlns:a16="http://schemas.microsoft.com/office/drawing/2014/main" id="{B30C318E-56C8-AD75-448E-053DDE84D12B}"/>
              </a:ext>
            </a:extLst>
          </p:cNvPr>
          <p:cNvCxnSpPr/>
          <p:nvPr/>
        </p:nvCxnSpPr>
        <p:spPr>
          <a:xfrm>
            <a:off x="179512" y="836712"/>
            <a:ext cx="87129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Gerade Verbindung 7">
            <a:extLst>
              <a:ext uri="{FF2B5EF4-FFF2-40B4-BE49-F238E27FC236}">
                <a16:creationId xmlns:a16="http://schemas.microsoft.com/office/drawing/2014/main" id="{0C35CBD1-422B-8A1A-BAB4-54CB4A995A94}"/>
              </a:ext>
            </a:extLst>
          </p:cNvPr>
          <p:cNvCxnSpPr/>
          <p:nvPr/>
        </p:nvCxnSpPr>
        <p:spPr>
          <a:xfrm>
            <a:off x="179512" y="6309320"/>
            <a:ext cx="8712968"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Inhaltsplatzhalter 2">
            <a:extLst>
              <a:ext uri="{FF2B5EF4-FFF2-40B4-BE49-F238E27FC236}">
                <a16:creationId xmlns:a16="http://schemas.microsoft.com/office/drawing/2014/main" id="{A7FB4933-B31B-B09D-18A0-236C911D44C5}"/>
              </a:ext>
            </a:extLst>
          </p:cNvPr>
          <p:cNvSpPr txBox="1">
            <a:spLocks/>
          </p:cNvSpPr>
          <p:nvPr/>
        </p:nvSpPr>
        <p:spPr>
          <a:xfrm>
            <a:off x="351977" y="1275480"/>
            <a:ext cx="8440046" cy="50040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de-DE" sz="2000" b="1" u="sng" dirty="0">
                <a:solidFill>
                  <a:schemeClr val="tx1"/>
                </a:solidFill>
              </a:rPr>
              <a:t>Verlustvortrag</a:t>
            </a:r>
          </a:p>
          <a:p>
            <a:pPr algn="l"/>
            <a:endParaRPr lang="de-DE" sz="2000" b="1" u="sng" dirty="0">
              <a:solidFill>
                <a:schemeClr val="tx1"/>
              </a:solidFill>
            </a:endParaRPr>
          </a:p>
          <a:p>
            <a:pPr algn="l">
              <a:lnSpc>
                <a:spcPct val="150000"/>
              </a:lnSpc>
            </a:pPr>
            <a:r>
              <a:rPr lang="de-DE" sz="1600" b="1" u="sng" dirty="0">
                <a:solidFill>
                  <a:schemeClr val="tx1"/>
                </a:solidFill>
              </a:rPr>
              <a:t>§ 95 Abs. 2 GO NRW</a:t>
            </a:r>
            <a:r>
              <a:rPr lang="de-DE" sz="1600" dirty="0">
                <a:solidFill>
                  <a:schemeClr val="tx1"/>
                </a:solidFill>
              </a:rPr>
              <a:t>:</a:t>
            </a:r>
          </a:p>
          <a:p>
            <a:pPr algn="l">
              <a:lnSpc>
                <a:spcPct val="150000"/>
              </a:lnSpc>
            </a:pPr>
            <a:r>
              <a:rPr lang="de-DE" sz="1600" dirty="0">
                <a:solidFill>
                  <a:schemeClr val="tx1"/>
                </a:solidFill>
              </a:rPr>
              <a:t>Ein […] „Jahresfehlbetrag ist spätestens nach drei Jahren mit der allgemeinen Rücklage zu verrechnen, soweit er nicht mit Jahresüberschüssen in einem vorangehenden Haushaltsjahr gedeckt werden kann“.</a:t>
            </a:r>
          </a:p>
          <a:p>
            <a:pPr algn="l">
              <a:lnSpc>
                <a:spcPct val="150000"/>
              </a:lnSpc>
            </a:pPr>
            <a:r>
              <a:rPr lang="de-DE" sz="1600" b="1" u="sng" dirty="0">
                <a:solidFill>
                  <a:schemeClr val="tx1"/>
                </a:solidFill>
              </a:rPr>
              <a:t>Rangfolge</a:t>
            </a:r>
            <a:r>
              <a:rPr lang="de-DE" sz="1600" dirty="0">
                <a:solidFill>
                  <a:schemeClr val="tx1"/>
                </a:solidFill>
              </a:rPr>
              <a:t>:</a:t>
            </a:r>
            <a:endParaRPr lang="de-DE" sz="1600" baseline="30000" dirty="0">
              <a:solidFill>
                <a:schemeClr val="tx1"/>
              </a:solidFill>
            </a:endParaRPr>
          </a:p>
          <a:p>
            <a:pPr marL="457200" indent="-457200" algn="l">
              <a:lnSpc>
                <a:spcPct val="150000"/>
              </a:lnSpc>
              <a:buAutoNum type="arabicPeriod"/>
            </a:pPr>
            <a:r>
              <a:rPr lang="de-DE" sz="1600" dirty="0">
                <a:solidFill>
                  <a:schemeClr val="tx1"/>
                </a:solidFill>
              </a:rPr>
              <a:t>Jahresüberschuss deckt vorgetragenen Jahresfehlbetrag (Verlustvortrag),</a:t>
            </a:r>
          </a:p>
          <a:p>
            <a:pPr marL="457200" indent="-457200" algn="l">
              <a:lnSpc>
                <a:spcPct val="150000"/>
              </a:lnSpc>
              <a:buAutoNum type="arabicPeriod"/>
            </a:pPr>
            <a:r>
              <a:rPr lang="de-DE" sz="1600" dirty="0">
                <a:solidFill>
                  <a:schemeClr val="tx1"/>
                </a:solidFill>
              </a:rPr>
              <a:t>soweit dies binnen 3 Jahren nicht möglich ist, </a:t>
            </a:r>
            <a:br>
              <a:rPr lang="de-DE" sz="1600" dirty="0">
                <a:solidFill>
                  <a:schemeClr val="tx1"/>
                </a:solidFill>
              </a:rPr>
            </a:br>
            <a:r>
              <a:rPr lang="de-DE" sz="1600" dirty="0">
                <a:solidFill>
                  <a:schemeClr val="tx1"/>
                </a:solidFill>
              </a:rPr>
              <a:t>hat eine Verrechnung mit der allgemeinen Rücklage zu erfolgen;</a:t>
            </a:r>
          </a:p>
          <a:p>
            <a:pPr marL="457200" indent="-457200" algn="l">
              <a:lnSpc>
                <a:spcPct val="150000"/>
              </a:lnSpc>
              <a:buAutoNum type="arabicPeriod"/>
            </a:pPr>
            <a:r>
              <a:rPr lang="de-DE" sz="1600" dirty="0">
                <a:solidFill>
                  <a:schemeClr val="tx1"/>
                </a:solidFill>
              </a:rPr>
              <a:t>ältere vorgetragene Jahresfehlbeträge (Verlustvorträge) sind zuerst zu decken.</a:t>
            </a:r>
          </a:p>
          <a:p>
            <a:pPr algn="l"/>
            <a:endParaRPr lang="de-DE" sz="1600" dirty="0">
              <a:solidFill>
                <a:schemeClr val="tx1"/>
              </a:solidFill>
            </a:endParaRPr>
          </a:p>
        </p:txBody>
      </p:sp>
    </p:spTree>
    <p:extLst>
      <p:ext uri="{BB962C8B-B14F-4D97-AF65-F5344CB8AC3E}">
        <p14:creationId xmlns:p14="http://schemas.microsoft.com/office/powerpoint/2010/main" val="2105097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3E808-6FD5-F707-EE59-24F3DC4B7FB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A0E0DD5-0FBA-6219-516B-E52A6013CE83}"/>
              </a:ext>
            </a:extLst>
          </p:cNvPr>
          <p:cNvSpPr>
            <a:spLocks noGrp="1"/>
          </p:cNvSpPr>
          <p:nvPr>
            <p:ph type="ctrTitle"/>
          </p:nvPr>
        </p:nvSpPr>
        <p:spPr>
          <a:xfrm>
            <a:off x="179512" y="260648"/>
            <a:ext cx="5110336" cy="650503"/>
          </a:xfrm>
        </p:spPr>
        <p:txBody>
          <a:bodyPr>
            <a:normAutofit/>
          </a:bodyPr>
          <a:lstStyle/>
          <a:p>
            <a:pPr algn="l"/>
            <a:r>
              <a:rPr lang="de-DE" sz="2400" dirty="0" err="1">
                <a:solidFill>
                  <a:srgbClr val="0000FF"/>
                </a:solidFill>
                <a:latin typeface="Verdana" pitchFamily="34" charset="0"/>
                <a:ea typeface="Verdana" pitchFamily="34" charset="0"/>
              </a:rPr>
              <a:t>Kommuales</a:t>
            </a:r>
            <a:r>
              <a:rPr lang="de-DE" sz="2400" dirty="0">
                <a:solidFill>
                  <a:srgbClr val="0000FF"/>
                </a:solidFill>
                <a:latin typeface="Verdana" pitchFamily="34" charset="0"/>
                <a:ea typeface="Verdana" pitchFamily="34" charset="0"/>
              </a:rPr>
              <a:t> Finanzmanagement</a:t>
            </a:r>
          </a:p>
        </p:txBody>
      </p:sp>
      <p:sp>
        <p:nvSpPr>
          <p:cNvPr id="4" name="Foliennummernplatzhalter 3">
            <a:extLst>
              <a:ext uri="{FF2B5EF4-FFF2-40B4-BE49-F238E27FC236}">
                <a16:creationId xmlns:a16="http://schemas.microsoft.com/office/drawing/2014/main" id="{0CD5123D-7180-54BC-FEE4-786DB1334FBB}"/>
              </a:ext>
            </a:extLst>
          </p:cNvPr>
          <p:cNvSpPr>
            <a:spLocks noGrp="1"/>
          </p:cNvSpPr>
          <p:nvPr>
            <p:ph type="sldNum" sz="quarter" idx="12"/>
          </p:nvPr>
        </p:nvSpPr>
        <p:spPr>
          <a:xfrm>
            <a:off x="8244408" y="6381328"/>
            <a:ext cx="442392" cy="365125"/>
          </a:xfrm>
        </p:spPr>
        <p:txBody>
          <a:bodyPr/>
          <a:lstStyle/>
          <a:p>
            <a:fld id="{1BE9E1C2-6CD5-4A92-82E0-03B9E2B5CCB6}" type="slidenum">
              <a:rPr lang="de-DE" smtClean="0"/>
              <a:pPr/>
              <a:t>16</a:t>
            </a:fld>
            <a:endParaRPr lang="de-DE" dirty="0"/>
          </a:p>
        </p:txBody>
      </p:sp>
      <p:sp>
        <p:nvSpPr>
          <p:cNvPr id="5" name="Fußzeilenplatzhalter 4">
            <a:extLst>
              <a:ext uri="{FF2B5EF4-FFF2-40B4-BE49-F238E27FC236}">
                <a16:creationId xmlns:a16="http://schemas.microsoft.com/office/drawing/2014/main" id="{4595719D-C4C0-11FC-7198-F8D65E23F1AE}"/>
              </a:ext>
            </a:extLst>
          </p:cNvPr>
          <p:cNvSpPr>
            <a:spLocks noGrp="1"/>
          </p:cNvSpPr>
          <p:nvPr>
            <p:ph type="ftr" sz="quarter" idx="11"/>
          </p:nvPr>
        </p:nvSpPr>
        <p:spPr>
          <a:xfrm>
            <a:off x="5364088" y="6381328"/>
            <a:ext cx="2895600" cy="365125"/>
          </a:xfrm>
        </p:spPr>
        <p:txBody>
          <a:bodyPr/>
          <a:lstStyle/>
          <a:p>
            <a:r>
              <a:rPr lang="de-DE" dirty="0"/>
              <a:t> © Holger Zensen          01.03.2026</a:t>
            </a:r>
          </a:p>
        </p:txBody>
      </p:sp>
      <p:cxnSp>
        <p:nvCxnSpPr>
          <p:cNvPr id="7" name="Gerade Verbindung 6">
            <a:extLst>
              <a:ext uri="{FF2B5EF4-FFF2-40B4-BE49-F238E27FC236}">
                <a16:creationId xmlns:a16="http://schemas.microsoft.com/office/drawing/2014/main" id="{4EAEDFEA-4E8E-6F0C-557A-8657DACCC1E4}"/>
              </a:ext>
            </a:extLst>
          </p:cNvPr>
          <p:cNvCxnSpPr/>
          <p:nvPr/>
        </p:nvCxnSpPr>
        <p:spPr>
          <a:xfrm>
            <a:off x="179512" y="836712"/>
            <a:ext cx="87129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Gerade Verbindung 7">
            <a:extLst>
              <a:ext uri="{FF2B5EF4-FFF2-40B4-BE49-F238E27FC236}">
                <a16:creationId xmlns:a16="http://schemas.microsoft.com/office/drawing/2014/main" id="{2164FAD4-BC37-37B9-9990-D93159A7328F}"/>
              </a:ext>
            </a:extLst>
          </p:cNvPr>
          <p:cNvCxnSpPr/>
          <p:nvPr/>
        </p:nvCxnSpPr>
        <p:spPr>
          <a:xfrm>
            <a:off x="179512" y="6309320"/>
            <a:ext cx="8712968"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Inhaltsplatzhalter 2">
            <a:extLst>
              <a:ext uri="{FF2B5EF4-FFF2-40B4-BE49-F238E27FC236}">
                <a16:creationId xmlns:a16="http://schemas.microsoft.com/office/drawing/2014/main" id="{6B7982CA-5A05-E78C-2AD9-73E792D16684}"/>
              </a:ext>
            </a:extLst>
          </p:cNvPr>
          <p:cNvSpPr txBox="1">
            <a:spLocks/>
          </p:cNvSpPr>
          <p:nvPr/>
        </p:nvSpPr>
        <p:spPr>
          <a:xfrm>
            <a:off x="452927" y="1260000"/>
            <a:ext cx="8511561" cy="498552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de-DE" sz="1800" b="1" u="sng" dirty="0">
                <a:solidFill>
                  <a:schemeClr val="tx1"/>
                </a:solidFill>
              </a:rPr>
              <a:t>Beispiel 1, Behandlung eines Verlustvortrages</a:t>
            </a:r>
            <a:r>
              <a:rPr lang="de-DE" sz="1800" dirty="0">
                <a:solidFill>
                  <a:schemeClr val="tx1"/>
                </a:solidFill>
              </a:rPr>
              <a:t>:</a:t>
            </a:r>
          </a:p>
          <a:p>
            <a:pPr algn="l"/>
            <a:r>
              <a:rPr lang="de-DE" sz="1800" dirty="0">
                <a:solidFill>
                  <a:schemeClr val="tx1"/>
                </a:solidFill>
              </a:rPr>
              <a:t>Jahresabschluss der Gemeinde X</a:t>
            </a:r>
          </a:p>
          <a:p>
            <a:pPr algn="l"/>
            <a:r>
              <a:rPr lang="de-DE" sz="1800" dirty="0">
                <a:solidFill>
                  <a:schemeClr val="tx1"/>
                </a:solidFill>
              </a:rPr>
              <a:t>Jahresfehlbetrag 31.12.01: 					1.000.000 €</a:t>
            </a:r>
          </a:p>
          <a:p>
            <a:pPr algn="l"/>
            <a:r>
              <a:rPr lang="de-DE" sz="1800" dirty="0">
                <a:solidFill>
                  <a:schemeClr val="tx1"/>
                </a:solidFill>
              </a:rPr>
              <a:t>Ausgleichsrücklage 31.12.01: 					0 €</a:t>
            </a:r>
          </a:p>
          <a:p>
            <a:pPr algn="l"/>
            <a:r>
              <a:rPr lang="de-DE" sz="1800" dirty="0">
                <a:solidFill>
                  <a:schemeClr val="tx1"/>
                </a:solidFill>
              </a:rPr>
              <a:t>Fehlbetrag wird vorgetragen (Verlustvortrag)</a:t>
            </a:r>
          </a:p>
          <a:p>
            <a:pPr algn="l"/>
            <a:r>
              <a:rPr lang="de-DE" sz="1800" dirty="0">
                <a:solidFill>
                  <a:schemeClr val="tx1"/>
                </a:solidFill>
              </a:rPr>
              <a:t>Jahre 02–04 je Jahresüberschüsse in Höhe von 			300.000 €</a:t>
            </a:r>
          </a:p>
          <a:p>
            <a:pPr algn="l"/>
            <a:endParaRPr lang="de-DE" sz="1800" dirty="0">
              <a:solidFill>
                <a:schemeClr val="tx1"/>
              </a:solidFill>
            </a:endParaRPr>
          </a:p>
          <a:p>
            <a:pPr algn="l"/>
            <a:r>
              <a:rPr lang="de-DE" sz="1800" b="1" dirty="0">
                <a:solidFill>
                  <a:schemeClr val="tx1"/>
                </a:solidFill>
              </a:rPr>
              <a:t>Diese müssen zur Deckung des vorgetragenen Fehlbetrages aus 01 verwendet werden!</a:t>
            </a:r>
          </a:p>
          <a:p>
            <a:pPr algn="l"/>
            <a:r>
              <a:rPr lang="de-DE" sz="1800" dirty="0">
                <a:solidFill>
                  <a:schemeClr val="tx1"/>
                </a:solidFill>
              </a:rPr>
              <a:t>Der Verlustvortrag 01 reduziert sich also auf 			700.000 € (Ende 02)</a:t>
            </a:r>
          </a:p>
          <a:p>
            <a:pPr algn="l"/>
            <a:r>
              <a:rPr lang="de-DE" sz="1800" dirty="0">
                <a:solidFill>
                  <a:schemeClr val="tx1"/>
                </a:solidFill>
              </a:rPr>
              <a:t>							400.000 € (Ende 03)</a:t>
            </a:r>
          </a:p>
          <a:p>
            <a:pPr algn="l"/>
            <a:r>
              <a:rPr lang="de-DE" sz="1800" dirty="0">
                <a:solidFill>
                  <a:schemeClr val="tx1"/>
                </a:solidFill>
              </a:rPr>
              <a:t>							100.000 € (Ende 04)</a:t>
            </a:r>
          </a:p>
          <a:p>
            <a:pPr algn="l"/>
            <a:endParaRPr lang="de-DE" sz="1800" dirty="0">
              <a:solidFill>
                <a:schemeClr val="tx1"/>
              </a:solidFill>
            </a:endParaRPr>
          </a:p>
          <a:p>
            <a:pPr algn="l"/>
            <a:r>
              <a:rPr lang="de-DE" sz="1800" dirty="0">
                <a:solidFill>
                  <a:schemeClr val="tx1"/>
                </a:solidFill>
              </a:rPr>
              <a:t>Dieser ungedeckte Verlustvortrag ist Ende 04 mit der allgemeinen Rücklage zu verrechnen.</a:t>
            </a:r>
          </a:p>
          <a:p>
            <a:pPr algn="l"/>
            <a:endParaRPr lang="de-DE" sz="1600" dirty="0">
              <a:solidFill>
                <a:schemeClr val="tx1"/>
              </a:solidFill>
            </a:endParaRPr>
          </a:p>
        </p:txBody>
      </p:sp>
    </p:spTree>
    <p:extLst>
      <p:ext uri="{BB962C8B-B14F-4D97-AF65-F5344CB8AC3E}">
        <p14:creationId xmlns:p14="http://schemas.microsoft.com/office/powerpoint/2010/main" val="3970991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77D54A-7DAF-94F2-FBD9-536748768C9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6D65605-D387-5F83-4123-7593CF8BE491}"/>
              </a:ext>
            </a:extLst>
          </p:cNvPr>
          <p:cNvSpPr>
            <a:spLocks noGrp="1"/>
          </p:cNvSpPr>
          <p:nvPr>
            <p:ph type="ctrTitle"/>
          </p:nvPr>
        </p:nvSpPr>
        <p:spPr>
          <a:xfrm>
            <a:off x="179512" y="260648"/>
            <a:ext cx="5110336" cy="650503"/>
          </a:xfrm>
        </p:spPr>
        <p:txBody>
          <a:bodyPr>
            <a:normAutofit/>
          </a:bodyPr>
          <a:lstStyle/>
          <a:p>
            <a:pPr algn="l"/>
            <a:r>
              <a:rPr lang="de-DE" sz="2400" dirty="0" err="1">
                <a:solidFill>
                  <a:srgbClr val="0000FF"/>
                </a:solidFill>
                <a:latin typeface="Verdana" pitchFamily="34" charset="0"/>
                <a:ea typeface="Verdana" pitchFamily="34" charset="0"/>
              </a:rPr>
              <a:t>Kommuales</a:t>
            </a:r>
            <a:r>
              <a:rPr lang="de-DE" sz="2400" dirty="0">
                <a:solidFill>
                  <a:srgbClr val="0000FF"/>
                </a:solidFill>
                <a:latin typeface="Verdana" pitchFamily="34" charset="0"/>
                <a:ea typeface="Verdana" pitchFamily="34" charset="0"/>
              </a:rPr>
              <a:t> Finanzmanagement</a:t>
            </a:r>
          </a:p>
        </p:txBody>
      </p:sp>
      <p:sp>
        <p:nvSpPr>
          <p:cNvPr id="4" name="Foliennummernplatzhalter 3">
            <a:extLst>
              <a:ext uri="{FF2B5EF4-FFF2-40B4-BE49-F238E27FC236}">
                <a16:creationId xmlns:a16="http://schemas.microsoft.com/office/drawing/2014/main" id="{35B6085B-0A63-A8DD-41B1-61259D7F5C39}"/>
              </a:ext>
            </a:extLst>
          </p:cNvPr>
          <p:cNvSpPr>
            <a:spLocks noGrp="1"/>
          </p:cNvSpPr>
          <p:nvPr>
            <p:ph type="sldNum" sz="quarter" idx="12"/>
          </p:nvPr>
        </p:nvSpPr>
        <p:spPr>
          <a:xfrm>
            <a:off x="8244408" y="6381328"/>
            <a:ext cx="442392" cy="365125"/>
          </a:xfrm>
        </p:spPr>
        <p:txBody>
          <a:bodyPr/>
          <a:lstStyle/>
          <a:p>
            <a:fld id="{1BE9E1C2-6CD5-4A92-82E0-03B9E2B5CCB6}" type="slidenum">
              <a:rPr lang="de-DE" smtClean="0"/>
              <a:pPr/>
              <a:t>17</a:t>
            </a:fld>
            <a:endParaRPr lang="de-DE" dirty="0"/>
          </a:p>
        </p:txBody>
      </p:sp>
      <p:sp>
        <p:nvSpPr>
          <p:cNvPr id="5" name="Fußzeilenplatzhalter 4">
            <a:extLst>
              <a:ext uri="{FF2B5EF4-FFF2-40B4-BE49-F238E27FC236}">
                <a16:creationId xmlns:a16="http://schemas.microsoft.com/office/drawing/2014/main" id="{9E9BDE92-F69E-9AD2-6082-976CCFAC3A93}"/>
              </a:ext>
            </a:extLst>
          </p:cNvPr>
          <p:cNvSpPr>
            <a:spLocks noGrp="1"/>
          </p:cNvSpPr>
          <p:nvPr>
            <p:ph type="ftr" sz="quarter" idx="11"/>
          </p:nvPr>
        </p:nvSpPr>
        <p:spPr>
          <a:xfrm>
            <a:off x="5364088" y="6381328"/>
            <a:ext cx="2895600" cy="365125"/>
          </a:xfrm>
        </p:spPr>
        <p:txBody>
          <a:bodyPr/>
          <a:lstStyle/>
          <a:p>
            <a:r>
              <a:rPr lang="de-DE" dirty="0"/>
              <a:t> © Holger Zensen          01.03.2026</a:t>
            </a:r>
          </a:p>
        </p:txBody>
      </p:sp>
      <p:cxnSp>
        <p:nvCxnSpPr>
          <p:cNvPr id="7" name="Gerade Verbindung 6">
            <a:extLst>
              <a:ext uri="{FF2B5EF4-FFF2-40B4-BE49-F238E27FC236}">
                <a16:creationId xmlns:a16="http://schemas.microsoft.com/office/drawing/2014/main" id="{56CC980B-5261-A582-44CE-0C9CBAACC9F3}"/>
              </a:ext>
            </a:extLst>
          </p:cNvPr>
          <p:cNvCxnSpPr/>
          <p:nvPr/>
        </p:nvCxnSpPr>
        <p:spPr>
          <a:xfrm>
            <a:off x="179512" y="836712"/>
            <a:ext cx="87129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Gerade Verbindung 7">
            <a:extLst>
              <a:ext uri="{FF2B5EF4-FFF2-40B4-BE49-F238E27FC236}">
                <a16:creationId xmlns:a16="http://schemas.microsoft.com/office/drawing/2014/main" id="{BD38AC20-09F1-3DB6-5331-60580FFC5D6C}"/>
              </a:ext>
            </a:extLst>
          </p:cNvPr>
          <p:cNvCxnSpPr/>
          <p:nvPr/>
        </p:nvCxnSpPr>
        <p:spPr>
          <a:xfrm>
            <a:off x="179512" y="6309320"/>
            <a:ext cx="8712968"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Inhaltsplatzhalter 2">
            <a:extLst>
              <a:ext uri="{FF2B5EF4-FFF2-40B4-BE49-F238E27FC236}">
                <a16:creationId xmlns:a16="http://schemas.microsoft.com/office/drawing/2014/main" id="{BF779A89-28F1-B74F-411A-948A0C07ED7D}"/>
              </a:ext>
            </a:extLst>
          </p:cNvPr>
          <p:cNvSpPr txBox="1">
            <a:spLocks/>
          </p:cNvSpPr>
          <p:nvPr/>
        </p:nvSpPr>
        <p:spPr>
          <a:xfrm>
            <a:off x="452927" y="1260000"/>
            <a:ext cx="8511561" cy="498552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de-DE" sz="1800" b="1" u="sng" dirty="0">
                <a:solidFill>
                  <a:schemeClr val="tx1"/>
                </a:solidFill>
              </a:rPr>
              <a:t>Beispiel 2, Behandlung mehrerer Verlustvorträge</a:t>
            </a:r>
            <a:r>
              <a:rPr lang="de-DE" sz="1800" dirty="0">
                <a:solidFill>
                  <a:schemeClr val="tx1"/>
                </a:solidFill>
              </a:rPr>
              <a:t>:</a:t>
            </a:r>
          </a:p>
          <a:p>
            <a:pPr algn="l"/>
            <a:r>
              <a:rPr lang="de-DE" sz="1800" dirty="0">
                <a:solidFill>
                  <a:schemeClr val="tx1"/>
                </a:solidFill>
              </a:rPr>
              <a:t>Jahresabschlüsse der Gemeinde X</a:t>
            </a:r>
          </a:p>
          <a:p>
            <a:pPr algn="l">
              <a:lnSpc>
                <a:spcPct val="100000"/>
              </a:lnSpc>
            </a:pPr>
            <a:r>
              <a:rPr lang="de-DE" sz="1800" dirty="0">
                <a:solidFill>
                  <a:schemeClr val="tx1"/>
                </a:solidFill>
              </a:rPr>
              <a:t>Ausgleichsrücklage 31.12.0</a:t>
            </a:r>
            <a:r>
              <a:rPr lang="de-DE" sz="1800" b="1" dirty="0">
                <a:solidFill>
                  <a:schemeClr val="tx1"/>
                </a:solidFill>
              </a:rPr>
              <a:t>1</a:t>
            </a:r>
            <a:r>
              <a:rPr lang="de-DE" sz="1800" dirty="0">
                <a:solidFill>
                  <a:schemeClr val="tx1"/>
                </a:solidFill>
              </a:rPr>
              <a:t>:					0 €</a:t>
            </a:r>
          </a:p>
          <a:p>
            <a:pPr algn="l">
              <a:lnSpc>
                <a:spcPct val="100000"/>
              </a:lnSpc>
            </a:pPr>
            <a:r>
              <a:rPr lang="de-DE" sz="1800" dirty="0">
                <a:solidFill>
                  <a:schemeClr val="tx1"/>
                </a:solidFill>
              </a:rPr>
              <a:t>Jahresfehlbetrag 0</a:t>
            </a:r>
            <a:r>
              <a:rPr lang="de-DE" sz="1800" b="1" dirty="0">
                <a:solidFill>
                  <a:schemeClr val="tx1"/>
                </a:solidFill>
              </a:rPr>
              <a:t>1</a:t>
            </a:r>
            <a:r>
              <a:rPr lang="de-DE" sz="1800" dirty="0">
                <a:solidFill>
                  <a:schemeClr val="tx1"/>
                </a:solidFill>
              </a:rPr>
              <a:t>:					150.000 €</a:t>
            </a:r>
          </a:p>
          <a:p>
            <a:pPr algn="l">
              <a:lnSpc>
                <a:spcPct val="100000"/>
              </a:lnSpc>
            </a:pPr>
            <a:r>
              <a:rPr lang="de-DE" sz="1800" dirty="0">
                <a:solidFill>
                  <a:schemeClr val="tx1"/>
                </a:solidFill>
              </a:rPr>
              <a:t>Jahresfehlbetrag 0</a:t>
            </a:r>
            <a:r>
              <a:rPr lang="de-DE" sz="1800" b="1" dirty="0">
                <a:solidFill>
                  <a:schemeClr val="tx1"/>
                </a:solidFill>
              </a:rPr>
              <a:t>2</a:t>
            </a:r>
            <a:r>
              <a:rPr lang="de-DE" sz="1800" dirty="0">
                <a:solidFill>
                  <a:schemeClr val="tx1"/>
                </a:solidFill>
              </a:rPr>
              <a:t>:					150.000 €</a:t>
            </a:r>
          </a:p>
          <a:p>
            <a:pPr algn="l">
              <a:lnSpc>
                <a:spcPct val="100000"/>
              </a:lnSpc>
            </a:pPr>
            <a:r>
              <a:rPr lang="de-DE" sz="1800" dirty="0">
                <a:solidFill>
                  <a:schemeClr val="tx1"/>
                </a:solidFill>
              </a:rPr>
              <a:t>Jahresüberschuss 0</a:t>
            </a:r>
            <a:r>
              <a:rPr lang="de-DE" sz="1800" b="1" dirty="0">
                <a:solidFill>
                  <a:schemeClr val="tx1"/>
                </a:solidFill>
              </a:rPr>
              <a:t>3</a:t>
            </a:r>
            <a:r>
              <a:rPr lang="de-DE" sz="1800" dirty="0">
                <a:solidFill>
                  <a:schemeClr val="tx1"/>
                </a:solidFill>
              </a:rPr>
              <a:t>:					200.000 €</a:t>
            </a:r>
          </a:p>
          <a:p>
            <a:pPr algn="l">
              <a:lnSpc>
                <a:spcPct val="100000"/>
              </a:lnSpc>
            </a:pPr>
            <a:r>
              <a:rPr lang="de-DE" sz="1800" dirty="0">
                <a:solidFill>
                  <a:schemeClr val="tx1"/>
                </a:solidFill>
              </a:rPr>
              <a:t>Jahresüberschuss 0</a:t>
            </a:r>
            <a:r>
              <a:rPr lang="de-DE" sz="1800" b="1" dirty="0">
                <a:solidFill>
                  <a:schemeClr val="tx1"/>
                </a:solidFill>
              </a:rPr>
              <a:t>3</a:t>
            </a:r>
            <a:r>
              <a:rPr lang="de-DE" sz="1800" dirty="0">
                <a:solidFill>
                  <a:schemeClr val="tx1"/>
                </a:solidFill>
              </a:rPr>
              <a:t> in Höhe von 200.000 € deckt …</a:t>
            </a:r>
          </a:p>
          <a:p>
            <a:pPr lvl="1" algn="l">
              <a:lnSpc>
                <a:spcPct val="100000"/>
              </a:lnSpc>
            </a:pPr>
            <a:r>
              <a:rPr lang="de-DE" sz="1800" dirty="0">
                <a:solidFill>
                  <a:schemeClr val="tx1"/>
                </a:solidFill>
                <a:sym typeface="Wingdings" pitchFamily="2" charset="2"/>
              </a:rPr>
              <a:t> </a:t>
            </a:r>
            <a:r>
              <a:rPr lang="de-DE" sz="1800" dirty="0">
                <a:solidFill>
                  <a:schemeClr val="tx1"/>
                </a:solidFill>
              </a:rPr>
              <a:t>zunächst den vorgetragenen Jahresfehlbetrag 0</a:t>
            </a:r>
            <a:r>
              <a:rPr lang="de-DE" sz="1800" b="1" dirty="0">
                <a:solidFill>
                  <a:schemeClr val="tx1"/>
                </a:solidFill>
              </a:rPr>
              <a:t>1</a:t>
            </a:r>
            <a:r>
              <a:rPr lang="de-DE" sz="1800" dirty="0">
                <a:solidFill>
                  <a:schemeClr val="tx1"/>
                </a:solidFill>
              </a:rPr>
              <a:t> in Höhe von 150.000 €</a:t>
            </a:r>
            <a:br>
              <a:rPr lang="de-DE" sz="1800" dirty="0">
                <a:solidFill>
                  <a:schemeClr val="tx1"/>
                </a:solidFill>
              </a:rPr>
            </a:br>
            <a:r>
              <a:rPr lang="de-DE" sz="1800" dirty="0">
                <a:solidFill>
                  <a:schemeClr val="tx1"/>
                </a:solidFill>
              </a:rPr>
              <a:t>(verbleibender Jahresüberschuss 0</a:t>
            </a:r>
            <a:r>
              <a:rPr lang="de-DE" sz="1800" b="1" dirty="0">
                <a:solidFill>
                  <a:schemeClr val="tx1"/>
                </a:solidFill>
              </a:rPr>
              <a:t>3 </a:t>
            </a:r>
            <a:r>
              <a:rPr lang="de-DE" sz="1800" dirty="0">
                <a:solidFill>
                  <a:schemeClr val="tx1"/>
                </a:solidFill>
              </a:rPr>
              <a:t>50.000 €)</a:t>
            </a:r>
          </a:p>
          <a:p>
            <a:pPr lvl="1" algn="l">
              <a:lnSpc>
                <a:spcPct val="100000"/>
              </a:lnSpc>
            </a:pPr>
            <a:r>
              <a:rPr lang="de-DE" sz="1800" dirty="0">
                <a:solidFill>
                  <a:schemeClr val="tx1"/>
                </a:solidFill>
                <a:sym typeface="Wingdings" pitchFamily="2" charset="2"/>
              </a:rPr>
              <a:t> </a:t>
            </a:r>
            <a:r>
              <a:rPr lang="de-DE" sz="1800" dirty="0">
                <a:solidFill>
                  <a:schemeClr val="tx1"/>
                </a:solidFill>
              </a:rPr>
              <a:t>dann anteilig den vorgetragenen Jahresfehlbetrag 0</a:t>
            </a:r>
            <a:r>
              <a:rPr lang="de-DE" sz="1800" b="1" dirty="0">
                <a:solidFill>
                  <a:schemeClr val="tx1"/>
                </a:solidFill>
              </a:rPr>
              <a:t>2</a:t>
            </a:r>
            <a:r>
              <a:rPr lang="de-DE" sz="1800" dirty="0">
                <a:solidFill>
                  <a:schemeClr val="tx1"/>
                </a:solidFill>
              </a:rPr>
              <a:t> in Höhe von 50.000 €</a:t>
            </a:r>
            <a:br>
              <a:rPr lang="de-DE" sz="1800" dirty="0">
                <a:solidFill>
                  <a:schemeClr val="tx1"/>
                </a:solidFill>
              </a:rPr>
            </a:br>
            <a:r>
              <a:rPr lang="de-DE" sz="1800" dirty="0">
                <a:solidFill>
                  <a:schemeClr val="tx1"/>
                </a:solidFill>
              </a:rPr>
              <a:t>(verbleibender vorgetragener Jahresfehlbetrag 0</a:t>
            </a:r>
            <a:r>
              <a:rPr lang="de-DE" sz="1800" b="1" dirty="0">
                <a:solidFill>
                  <a:schemeClr val="tx1"/>
                </a:solidFill>
              </a:rPr>
              <a:t>2</a:t>
            </a:r>
            <a:r>
              <a:rPr lang="de-DE" sz="1800" dirty="0">
                <a:solidFill>
                  <a:schemeClr val="tx1"/>
                </a:solidFill>
              </a:rPr>
              <a:t> 100.000 €</a:t>
            </a:r>
            <a:br>
              <a:rPr lang="de-DE" sz="1800" dirty="0">
                <a:solidFill>
                  <a:schemeClr val="tx1"/>
                </a:solidFill>
              </a:rPr>
            </a:br>
            <a:r>
              <a:rPr lang="de-DE" sz="1800" dirty="0">
                <a:solidFill>
                  <a:schemeClr val="tx1"/>
                </a:solidFill>
              </a:rPr>
              <a:t>Möglichkeit der Deckung in den Jahren 0</a:t>
            </a:r>
            <a:r>
              <a:rPr lang="de-DE" sz="1800" b="1" dirty="0">
                <a:solidFill>
                  <a:schemeClr val="tx1"/>
                </a:solidFill>
              </a:rPr>
              <a:t>4</a:t>
            </a:r>
            <a:r>
              <a:rPr lang="de-DE" sz="1800" dirty="0">
                <a:solidFill>
                  <a:schemeClr val="tx1"/>
                </a:solidFill>
              </a:rPr>
              <a:t> oder 0</a:t>
            </a:r>
            <a:r>
              <a:rPr lang="de-DE" sz="1800" b="1" dirty="0">
                <a:solidFill>
                  <a:schemeClr val="tx1"/>
                </a:solidFill>
              </a:rPr>
              <a:t>5</a:t>
            </a:r>
            <a:r>
              <a:rPr lang="de-DE" sz="1800" dirty="0">
                <a:solidFill>
                  <a:schemeClr val="tx1"/>
                </a:solidFill>
              </a:rPr>
              <a:t>)</a:t>
            </a:r>
          </a:p>
          <a:p>
            <a:pPr algn="l">
              <a:lnSpc>
                <a:spcPct val="100000"/>
              </a:lnSpc>
            </a:pPr>
            <a:r>
              <a:rPr lang="de-DE" sz="1800" dirty="0">
                <a:solidFill>
                  <a:schemeClr val="tx1"/>
                </a:solidFill>
              </a:rPr>
              <a:t>Ein etwaig ungedeckter Verlustvortrag aus dem Jahr 0</a:t>
            </a:r>
            <a:r>
              <a:rPr lang="de-DE" sz="1800" b="1" dirty="0">
                <a:solidFill>
                  <a:schemeClr val="tx1"/>
                </a:solidFill>
              </a:rPr>
              <a:t>2</a:t>
            </a:r>
            <a:r>
              <a:rPr lang="de-DE" sz="1800" dirty="0">
                <a:solidFill>
                  <a:schemeClr val="tx1"/>
                </a:solidFill>
              </a:rPr>
              <a:t> ist </a:t>
            </a:r>
            <a:r>
              <a:rPr lang="de-DE" sz="1800" i="1" dirty="0">
                <a:solidFill>
                  <a:schemeClr val="tx1"/>
                </a:solidFill>
              </a:rPr>
              <a:t>spätestens</a:t>
            </a:r>
            <a:r>
              <a:rPr lang="de-DE" sz="1800" dirty="0">
                <a:solidFill>
                  <a:schemeClr val="tx1"/>
                </a:solidFill>
              </a:rPr>
              <a:t> Ende 0</a:t>
            </a:r>
            <a:r>
              <a:rPr lang="de-DE" sz="1800" b="1" dirty="0">
                <a:solidFill>
                  <a:schemeClr val="tx1"/>
                </a:solidFill>
              </a:rPr>
              <a:t>5</a:t>
            </a:r>
            <a:r>
              <a:rPr lang="de-DE" sz="1800" dirty="0">
                <a:solidFill>
                  <a:schemeClr val="tx1"/>
                </a:solidFill>
              </a:rPr>
              <a:t> mit der allgemeinen Rücklage zu verrechnen</a:t>
            </a:r>
            <a:r>
              <a:rPr lang="de-DE" sz="1800" dirty="0"/>
              <a:t>.</a:t>
            </a:r>
          </a:p>
          <a:p>
            <a:pPr algn="l"/>
            <a:endParaRPr lang="de-DE" sz="1600" dirty="0">
              <a:solidFill>
                <a:schemeClr val="tx1"/>
              </a:solidFill>
            </a:endParaRPr>
          </a:p>
        </p:txBody>
      </p:sp>
    </p:spTree>
    <p:extLst>
      <p:ext uri="{BB962C8B-B14F-4D97-AF65-F5344CB8AC3E}">
        <p14:creationId xmlns:p14="http://schemas.microsoft.com/office/powerpoint/2010/main" val="771880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BE096-CC1A-8094-F6E3-0660118735F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EEEEA7B-318D-6B64-B78B-69EC47EEA529}"/>
              </a:ext>
            </a:extLst>
          </p:cNvPr>
          <p:cNvSpPr>
            <a:spLocks noGrp="1"/>
          </p:cNvSpPr>
          <p:nvPr>
            <p:ph type="ctrTitle"/>
          </p:nvPr>
        </p:nvSpPr>
        <p:spPr>
          <a:xfrm>
            <a:off x="179512" y="260648"/>
            <a:ext cx="5110336" cy="650503"/>
          </a:xfrm>
        </p:spPr>
        <p:txBody>
          <a:bodyPr>
            <a:normAutofit/>
          </a:bodyPr>
          <a:lstStyle/>
          <a:p>
            <a:pPr algn="l"/>
            <a:r>
              <a:rPr lang="de-DE" sz="2400" dirty="0" err="1">
                <a:solidFill>
                  <a:srgbClr val="0000FF"/>
                </a:solidFill>
                <a:latin typeface="Verdana" pitchFamily="34" charset="0"/>
                <a:ea typeface="Verdana" pitchFamily="34" charset="0"/>
              </a:rPr>
              <a:t>Kommuales</a:t>
            </a:r>
            <a:r>
              <a:rPr lang="de-DE" sz="2400" dirty="0">
                <a:solidFill>
                  <a:srgbClr val="0000FF"/>
                </a:solidFill>
                <a:latin typeface="Verdana" pitchFamily="34" charset="0"/>
                <a:ea typeface="Verdana" pitchFamily="34" charset="0"/>
              </a:rPr>
              <a:t> Finanzmanagement</a:t>
            </a:r>
          </a:p>
        </p:txBody>
      </p:sp>
      <p:sp>
        <p:nvSpPr>
          <p:cNvPr id="4" name="Foliennummernplatzhalter 3">
            <a:extLst>
              <a:ext uri="{FF2B5EF4-FFF2-40B4-BE49-F238E27FC236}">
                <a16:creationId xmlns:a16="http://schemas.microsoft.com/office/drawing/2014/main" id="{95E07C5A-81A2-E330-347B-75D4E6A978CE}"/>
              </a:ext>
            </a:extLst>
          </p:cNvPr>
          <p:cNvSpPr>
            <a:spLocks noGrp="1"/>
          </p:cNvSpPr>
          <p:nvPr>
            <p:ph type="sldNum" sz="quarter" idx="12"/>
          </p:nvPr>
        </p:nvSpPr>
        <p:spPr>
          <a:xfrm>
            <a:off x="8244408" y="6381328"/>
            <a:ext cx="442392" cy="365125"/>
          </a:xfrm>
        </p:spPr>
        <p:txBody>
          <a:bodyPr/>
          <a:lstStyle/>
          <a:p>
            <a:fld id="{1BE9E1C2-6CD5-4A92-82E0-03B9E2B5CCB6}" type="slidenum">
              <a:rPr lang="de-DE" smtClean="0"/>
              <a:pPr/>
              <a:t>18</a:t>
            </a:fld>
            <a:endParaRPr lang="de-DE" dirty="0"/>
          </a:p>
        </p:txBody>
      </p:sp>
      <p:sp>
        <p:nvSpPr>
          <p:cNvPr id="5" name="Fußzeilenplatzhalter 4">
            <a:extLst>
              <a:ext uri="{FF2B5EF4-FFF2-40B4-BE49-F238E27FC236}">
                <a16:creationId xmlns:a16="http://schemas.microsoft.com/office/drawing/2014/main" id="{E783EEC8-BC04-A980-0E37-A9DFC52D84AF}"/>
              </a:ext>
            </a:extLst>
          </p:cNvPr>
          <p:cNvSpPr>
            <a:spLocks noGrp="1"/>
          </p:cNvSpPr>
          <p:nvPr>
            <p:ph type="ftr" sz="quarter" idx="11"/>
          </p:nvPr>
        </p:nvSpPr>
        <p:spPr>
          <a:xfrm>
            <a:off x="5364088" y="6381328"/>
            <a:ext cx="2895600" cy="365125"/>
          </a:xfrm>
        </p:spPr>
        <p:txBody>
          <a:bodyPr/>
          <a:lstStyle/>
          <a:p>
            <a:r>
              <a:rPr lang="de-DE" dirty="0"/>
              <a:t> © Holger Zensen          01.03.2026</a:t>
            </a:r>
          </a:p>
        </p:txBody>
      </p:sp>
      <p:cxnSp>
        <p:nvCxnSpPr>
          <p:cNvPr id="7" name="Gerade Verbindung 6">
            <a:extLst>
              <a:ext uri="{FF2B5EF4-FFF2-40B4-BE49-F238E27FC236}">
                <a16:creationId xmlns:a16="http://schemas.microsoft.com/office/drawing/2014/main" id="{4179ECE0-4DB5-F42F-093B-0CDE6BBF5AC0}"/>
              </a:ext>
            </a:extLst>
          </p:cNvPr>
          <p:cNvCxnSpPr/>
          <p:nvPr/>
        </p:nvCxnSpPr>
        <p:spPr>
          <a:xfrm>
            <a:off x="179512" y="836712"/>
            <a:ext cx="87129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Gerade Verbindung 7">
            <a:extLst>
              <a:ext uri="{FF2B5EF4-FFF2-40B4-BE49-F238E27FC236}">
                <a16:creationId xmlns:a16="http://schemas.microsoft.com/office/drawing/2014/main" id="{0AA8312B-7876-0CA2-DE82-90F14655345B}"/>
              </a:ext>
            </a:extLst>
          </p:cNvPr>
          <p:cNvCxnSpPr/>
          <p:nvPr/>
        </p:nvCxnSpPr>
        <p:spPr>
          <a:xfrm>
            <a:off x="179512" y="6309320"/>
            <a:ext cx="8712968"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Inhaltsplatzhalter 2">
            <a:extLst>
              <a:ext uri="{FF2B5EF4-FFF2-40B4-BE49-F238E27FC236}">
                <a16:creationId xmlns:a16="http://schemas.microsoft.com/office/drawing/2014/main" id="{B06996BA-FC68-6782-25B3-B83E366A21CD}"/>
              </a:ext>
            </a:extLst>
          </p:cNvPr>
          <p:cNvSpPr txBox="1">
            <a:spLocks/>
          </p:cNvSpPr>
          <p:nvPr/>
        </p:nvSpPr>
        <p:spPr>
          <a:xfrm>
            <a:off x="232144" y="1260000"/>
            <a:ext cx="8712968" cy="5004000"/>
          </a:xfrm>
          <a:prstGeom prst="rect">
            <a:avLst/>
          </a:prstGeom>
        </p:spPr>
        <p:txBody>
          <a:bodyPr vert="horz" lIns="91440" tIns="45720" rIns="91440" bIns="45720" rtlCol="0">
            <a:normAutofit fontScale="77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lnSpc>
                <a:spcPct val="150000"/>
              </a:lnSpc>
            </a:pPr>
            <a:r>
              <a:rPr lang="de-DE" sz="2600" b="1" dirty="0">
                <a:solidFill>
                  <a:schemeClr val="tx1"/>
                </a:solidFill>
              </a:rPr>
              <a:t>Mittelfristige Finanz- und Ergebnisplanung</a:t>
            </a:r>
          </a:p>
          <a:p>
            <a:pPr algn="l">
              <a:lnSpc>
                <a:spcPct val="150000"/>
              </a:lnSpc>
            </a:pPr>
            <a:r>
              <a:rPr lang="de-DE" sz="2600" dirty="0">
                <a:solidFill>
                  <a:schemeClr val="tx1"/>
                </a:solidFill>
              </a:rPr>
              <a:t>Absatz 2 ist neu:</a:t>
            </a:r>
          </a:p>
          <a:p>
            <a:pPr algn="l">
              <a:lnSpc>
                <a:spcPct val="150000"/>
              </a:lnSpc>
            </a:pPr>
            <a:r>
              <a:rPr lang="de-DE" sz="2600" dirty="0">
                <a:solidFill>
                  <a:schemeClr val="tx1"/>
                </a:solidFill>
              </a:rPr>
              <a:t>Möglichkeit, Jahresfehlbeträge auch in der mittelfristigen Planung vorzutragen</a:t>
            </a:r>
          </a:p>
          <a:p>
            <a:pPr lvl="2" algn="l">
              <a:lnSpc>
                <a:spcPct val="150000"/>
              </a:lnSpc>
              <a:buFont typeface="Wingdings" panose="05000000000000000000" pitchFamily="2" charset="2"/>
              <a:buChar char="ü"/>
            </a:pPr>
            <a:r>
              <a:rPr lang="de-DE" sz="2600" dirty="0">
                <a:solidFill>
                  <a:schemeClr val="tx1"/>
                </a:solidFill>
              </a:rPr>
              <a:t>und zwar in jedem einzelnen Jahr</a:t>
            </a:r>
          </a:p>
          <a:p>
            <a:pPr lvl="2" algn="l">
              <a:lnSpc>
                <a:spcPct val="150000"/>
              </a:lnSpc>
              <a:buFont typeface="Wingdings" panose="05000000000000000000" pitchFamily="2" charset="2"/>
              <a:buChar char="ü"/>
            </a:pPr>
            <a:r>
              <a:rPr lang="de-DE" sz="2600" dirty="0">
                <a:solidFill>
                  <a:schemeClr val="tx1"/>
                </a:solidFill>
              </a:rPr>
              <a:t>keine Verpflichtung, vor neuem Verlustvortrag zunächst alle bereits aus Vorjahren vorgetragenen Jahresfehlbeträge auszugleichen</a:t>
            </a:r>
          </a:p>
          <a:p>
            <a:pPr lvl="1" algn="l">
              <a:lnSpc>
                <a:spcPct val="150000"/>
              </a:lnSpc>
              <a:buFont typeface="Wingdings" panose="05000000000000000000" pitchFamily="2" charset="2"/>
              <a:buChar char="ü"/>
            </a:pPr>
            <a:r>
              <a:rPr lang="de-DE" sz="2600" dirty="0">
                <a:solidFill>
                  <a:schemeClr val="tx1"/>
                </a:solidFill>
              </a:rPr>
              <a:t>Genehmigungsbedürfnis </a:t>
            </a:r>
          </a:p>
          <a:p>
            <a:pPr lvl="2" algn="l">
              <a:lnSpc>
                <a:spcPct val="150000"/>
              </a:lnSpc>
              <a:buFont typeface="Wingdings" panose="05000000000000000000" pitchFamily="2" charset="2"/>
              <a:buChar char="ü"/>
            </a:pPr>
            <a:r>
              <a:rPr lang="de-DE" sz="2600" dirty="0">
                <a:solidFill>
                  <a:schemeClr val="tx1"/>
                </a:solidFill>
              </a:rPr>
              <a:t>und zwar bereits im Planjahr (nicht in der Jahresrechnung)</a:t>
            </a:r>
            <a:endParaRPr lang="de-DE" sz="2600" baseline="30000" dirty="0">
              <a:solidFill>
                <a:schemeClr val="tx1"/>
              </a:solidFill>
            </a:endParaRPr>
          </a:p>
          <a:p>
            <a:pPr lvl="1" algn="l">
              <a:lnSpc>
                <a:spcPct val="150000"/>
              </a:lnSpc>
              <a:buFont typeface="Wingdings" panose="05000000000000000000" pitchFamily="2" charset="2"/>
              <a:buChar char="ü"/>
            </a:pPr>
            <a:r>
              <a:rPr lang="de-DE" sz="2600" dirty="0">
                <a:solidFill>
                  <a:schemeClr val="tx1"/>
                </a:solidFill>
              </a:rPr>
              <a:t>Möglichkeit zu Bedingungen und Auflagen</a:t>
            </a:r>
          </a:p>
          <a:p>
            <a:pPr lvl="1" algn="l">
              <a:lnSpc>
                <a:spcPct val="150000"/>
              </a:lnSpc>
              <a:buFont typeface="Wingdings" panose="05000000000000000000" pitchFamily="2" charset="2"/>
              <a:buChar char="ü"/>
            </a:pPr>
            <a:r>
              <a:rPr lang="de-DE" sz="2600" dirty="0">
                <a:solidFill>
                  <a:schemeClr val="tx1"/>
                </a:solidFill>
              </a:rPr>
              <a:t>Wenn </a:t>
            </a:r>
            <a:r>
              <a:rPr lang="de-DE" sz="2600" i="1" dirty="0">
                <a:solidFill>
                  <a:schemeClr val="tx1"/>
                </a:solidFill>
              </a:rPr>
              <a:t>stetige Aufgabenerfüllung nicht gesichert</a:t>
            </a:r>
            <a:r>
              <a:rPr lang="de-DE" sz="2600" dirty="0">
                <a:solidFill>
                  <a:schemeClr val="tx1"/>
                </a:solidFill>
              </a:rPr>
              <a:t>, Möglichkeit der Anordnung, ein HSK aufzustellen</a:t>
            </a:r>
            <a:endParaRPr lang="de-DE" dirty="0">
              <a:solidFill>
                <a:schemeClr val="tx1"/>
              </a:solidFill>
            </a:endParaRPr>
          </a:p>
        </p:txBody>
      </p:sp>
    </p:spTree>
    <p:extLst>
      <p:ext uri="{BB962C8B-B14F-4D97-AF65-F5344CB8AC3E}">
        <p14:creationId xmlns:p14="http://schemas.microsoft.com/office/powerpoint/2010/main" val="1668099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79512" y="260648"/>
            <a:ext cx="5110336" cy="650503"/>
          </a:xfrm>
        </p:spPr>
        <p:txBody>
          <a:bodyPr>
            <a:normAutofit/>
          </a:bodyPr>
          <a:lstStyle/>
          <a:p>
            <a:pPr algn="l"/>
            <a:r>
              <a:rPr lang="de-DE" sz="2400" dirty="0" err="1">
                <a:solidFill>
                  <a:srgbClr val="0000FF"/>
                </a:solidFill>
                <a:latin typeface="Verdana" pitchFamily="34" charset="0"/>
                <a:ea typeface="Verdana" pitchFamily="34" charset="0"/>
              </a:rPr>
              <a:t>Kommuales</a:t>
            </a:r>
            <a:r>
              <a:rPr lang="de-DE" sz="2400" dirty="0">
                <a:solidFill>
                  <a:srgbClr val="0000FF"/>
                </a:solidFill>
                <a:latin typeface="Verdana" pitchFamily="34" charset="0"/>
                <a:ea typeface="Verdana" pitchFamily="34" charset="0"/>
              </a:rPr>
              <a:t> Finanzmanagement</a:t>
            </a:r>
          </a:p>
        </p:txBody>
      </p:sp>
      <p:sp>
        <p:nvSpPr>
          <p:cNvPr id="4" name="Foliennummernplatzhalter 3"/>
          <p:cNvSpPr>
            <a:spLocks noGrp="1"/>
          </p:cNvSpPr>
          <p:nvPr>
            <p:ph type="sldNum" sz="quarter" idx="12"/>
          </p:nvPr>
        </p:nvSpPr>
        <p:spPr>
          <a:xfrm>
            <a:off x="8244408" y="6381328"/>
            <a:ext cx="442392" cy="365125"/>
          </a:xfrm>
        </p:spPr>
        <p:txBody>
          <a:bodyPr/>
          <a:lstStyle/>
          <a:p>
            <a:fld id="{1BE9E1C2-6CD5-4A92-82E0-03B9E2B5CCB6}" type="slidenum">
              <a:rPr lang="de-DE" smtClean="0"/>
              <a:pPr/>
              <a:t>19</a:t>
            </a:fld>
            <a:endParaRPr lang="de-DE" dirty="0"/>
          </a:p>
        </p:txBody>
      </p:sp>
      <p:sp>
        <p:nvSpPr>
          <p:cNvPr id="5" name="Fußzeilenplatzhalter 4"/>
          <p:cNvSpPr>
            <a:spLocks noGrp="1"/>
          </p:cNvSpPr>
          <p:nvPr>
            <p:ph type="ftr" sz="quarter" idx="11"/>
          </p:nvPr>
        </p:nvSpPr>
        <p:spPr>
          <a:xfrm>
            <a:off x="5364088" y="6381328"/>
            <a:ext cx="2895600" cy="365125"/>
          </a:xfrm>
        </p:spPr>
        <p:txBody>
          <a:bodyPr/>
          <a:lstStyle/>
          <a:p>
            <a:r>
              <a:rPr lang="de-DE" dirty="0"/>
              <a:t> © Holger Zensen          04.05.2023</a:t>
            </a:r>
          </a:p>
        </p:txBody>
      </p:sp>
      <p:cxnSp>
        <p:nvCxnSpPr>
          <p:cNvPr id="7" name="Gerade Verbindung 6"/>
          <p:cNvCxnSpPr/>
          <p:nvPr/>
        </p:nvCxnSpPr>
        <p:spPr>
          <a:xfrm>
            <a:off x="179512" y="836712"/>
            <a:ext cx="87129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Gerade Verbindung 7"/>
          <p:cNvCxnSpPr/>
          <p:nvPr/>
        </p:nvCxnSpPr>
        <p:spPr>
          <a:xfrm>
            <a:off x="179512" y="6309320"/>
            <a:ext cx="8712968"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feld 2">
            <a:extLst>
              <a:ext uri="{FF2B5EF4-FFF2-40B4-BE49-F238E27FC236}">
                <a16:creationId xmlns:a16="http://schemas.microsoft.com/office/drawing/2014/main" id="{C0BB4135-E5B4-F4BA-F590-797638FF6146}"/>
              </a:ext>
            </a:extLst>
          </p:cNvPr>
          <p:cNvSpPr txBox="1"/>
          <p:nvPr/>
        </p:nvSpPr>
        <p:spPr>
          <a:xfrm>
            <a:off x="503004" y="1268760"/>
            <a:ext cx="8101443" cy="5124480"/>
          </a:xfrm>
          <a:prstGeom prst="rect">
            <a:avLst/>
          </a:prstGeom>
          <a:noFill/>
        </p:spPr>
        <p:txBody>
          <a:bodyPr wrap="square" rtlCol="0">
            <a:spAutoFit/>
          </a:bodyPr>
          <a:lstStyle/>
          <a:p>
            <a:r>
              <a:rPr lang="de-DE" sz="2400" b="1" u="sng" dirty="0"/>
              <a:t>Haushaltssicherungskonzept (HSK)</a:t>
            </a:r>
          </a:p>
          <a:p>
            <a:endParaRPr lang="de-DE" sz="2400" b="1" u="sng" dirty="0"/>
          </a:p>
          <a:p>
            <a:r>
              <a:rPr lang="de-DE" b="1" dirty="0"/>
              <a:t>Ein Haushaltssicherungskonzept bedeutet</a:t>
            </a:r>
          </a:p>
          <a:p>
            <a:pPr marL="285750" indent="-285750">
              <a:lnSpc>
                <a:spcPct val="150000"/>
              </a:lnSpc>
              <a:buFont typeface="Arial" panose="020B0604020202020204" pitchFamily="34" charset="0"/>
              <a:buChar char="•"/>
            </a:pPr>
            <a:r>
              <a:rPr lang="de-DE" dirty="0"/>
              <a:t> einen massiven Eingriff in die kommunale Haushaltsführung und mithin in die kommunale Selbstverwaltung</a:t>
            </a:r>
          </a:p>
          <a:p>
            <a:pPr marL="285750" indent="-285750">
              <a:lnSpc>
                <a:spcPct val="150000"/>
              </a:lnSpc>
              <a:buFont typeface="Arial" panose="020B0604020202020204" pitchFamily="34" charset="0"/>
              <a:buChar char="•"/>
            </a:pPr>
            <a:r>
              <a:rPr lang="de-DE" dirty="0"/>
              <a:t>Enge Vorgaben zur Bewirtschaftung durch die Aufsichtsbehörde</a:t>
            </a:r>
          </a:p>
          <a:p>
            <a:pPr marL="742950" lvl="1" indent="-285750">
              <a:lnSpc>
                <a:spcPct val="150000"/>
              </a:lnSpc>
              <a:buFont typeface="Arial" panose="020B0604020202020204" pitchFamily="34" charset="0"/>
              <a:buChar char="•"/>
            </a:pPr>
            <a:r>
              <a:rPr lang="de-DE" dirty="0"/>
              <a:t>Verringerung der Aufwendungen</a:t>
            </a:r>
          </a:p>
          <a:p>
            <a:pPr marL="742950" lvl="1" indent="-285750">
              <a:lnSpc>
                <a:spcPct val="150000"/>
              </a:lnSpc>
              <a:buFont typeface="Arial" panose="020B0604020202020204" pitchFamily="34" charset="0"/>
              <a:buChar char="•"/>
            </a:pPr>
            <a:r>
              <a:rPr lang="de-DE" dirty="0"/>
              <a:t>Erhöhung der Erträge (z.B. durch Erhöhung der Realsteuern)</a:t>
            </a:r>
          </a:p>
          <a:p>
            <a:pPr marL="285750" indent="-285750">
              <a:lnSpc>
                <a:spcPct val="150000"/>
              </a:lnSpc>
              <a:buFont typeface="Arial" panose="020B0604020202020204" pitchFamily="34" charset="0"/>
              <a:buChar char="•"/>
            </a:pPr>
            <a:r>
              <a:rPr lang="de-DE" dirty="0"/>
              <a:t>Verwendung von Mehrerträgen/-einzahlungen ausschließlich für den Abbau der Liquiditätskredite</a:t>
            </a:r>
          </a:p>
          <a:p>
            <a:pPr marL="285750" indent="-285750">
              <a:lnSpc>
                <a:spcPct val="150000"/>
              </a:lnSpc>
              <a:buFont typeface="Arial" panose="020B0604020202020204" pitchFamily="34" charset="0"/>
              <a:buChar char="•"/>
            </a:pPr>
            <a:r>
              <a:rPr lang="de-DE" dirty="0"/>
              <a:t>Keine Investitionen ohne ausdrückliche Genehmigung der Aufsichtsbehörde</a:t>
            </a:r>
          </a:p>
          <a:p>
            <a:pPr marL="285750" indent="-285750">
              <a:lnSpc>
                <a:spcPct val="150000"/>
              </a:lnSpc>
              <a:buFont typeface="Arial" panose="020B0604020202020204" pitchFamily="34" charset="0"/>
              <a:buChar char="•"/>
            </a:pPr>
            <a:r>
              <a:rPr lang="de-DE" dirty="0"/>
              <a:t>Schuldenabbau mit höchster Priorität</a:t>
            </a:r>
          </a:p>
          <a:p>
            <a:pPr marL="285750" indent="-285750">
              <a:buFont typeface="Wingdings" panose="05000000000000000000" pitchFamily="2" charset="2"/>
              <a:buChar char="à"/>
            </a:pPr>
            <a:endParaRPr lang="de-DE" b="1" dirty="0"/>
          </a:p>
        </p:txBody>
      </p:sp>
    </p:spTree>
    <p:extLst>
      <p:ext uri="{BB962C8B-B14F-4D97-AF65-F5344CB8AC3E}">
        <p14:creationId xmlns:p14="http://schemas.microsoft.com/office/powerpoint/2010/main" val="3004600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79512" y="260648"/>
            <a:ext cx="5110336" cy="650503"/>
          </a:xfrm>
        </p:spPr>
        <p:txBody>
          <a:bodyPr>
            <a:normAutofit/>
          </a:bodyPr>
          <a:lstStyle/>
          <a:p>
            <a:pPr algn="l"/>
            <a:r>
              <a:rPr lang="de-DE" sz="2400" dirty="0" err="1">
                <a:solidFill>
                  <a:srgbClr val="0000FF"/>
                </a:solidFill>
                <a:latin typeface="Verdana" pitchFamily="34" charset="0"/>
                <a:ea typeface="Verdana" pitchFamily="34" charset="0"/>
              </a:rPr>
              <a:t>Kommuales</a:t>
            </a:r>
            <a:r>
              <a:rPr lang="de-DE" sz="2400" dirty="0">
                <a:solidFill>
                  <a:srgbClr val="0000FF"/>
                </a:solidFill>
                <a:latin typeface="Verdana" pitchFamily="34" charset="0"/>
                <a:ea typeface="Verdana" pitchFamily="34" charset="0"/>
              </a:rPr>
              <a:t> Finanzmanagement</a:t>
            </a:r>
          </a:p>
        </p:txBody>
      </p:sp>
      <p:sp>
        <p:nvSpPr>
          <p:cNvPr id="4" name="Foliennummernplatzhalter 3"/>
          <p:cNvSpPr>
            <a:spLocks noGrp="1"/>
          </p:cNvSpPr>
          <p:nvPr>
            <p:ph type="sldNum" sz="quarter" idx="12"/>
          </p:nvPr>
        </p:nvSpPr>
        <p:spPr>
          <a:xfrm>
            <a:off x="8244408" y="6381328"/>
            <a:ext cx="442392" cy="365125"/>
          </a:xfrm>
        </p:spPr>
        <p:txBody>
          <a:bodyPr/>
          <a:lstStyle/>
          <a:p>
            <a:fld id="{1BE9E1C2-6CD5-4A92-82E0-03B9E2B5CCB6}" type="slidenum">
              <a:rPr lang="de-DE" smtClean="0"/>
              <a:pPr/>
              <a:t>2</a:t>
            </a:fld>
            <a:endParaRPr lang="de-DE" dirty="0"/>
          </a:p>
        </p:txBody>
      </p:sp>
      <p:sp>
        <p:nvSpPr>
          <p:cNvPr id="5" name="Fußzeilenplatzhalter 4"/>
          <p:cNvSpPr>
            <a:spLocks noGrp="1"/>
          </p:cNvSpPr>
          <p:nvPr>
            <p:ph type="ftr" sz="quarter" idx="11"/>
          </p:nvPr>
        </p:nvSpPr>
        <p:spPr>
          <a:xfrm>
            <a:off x="5364088" y="6381328"/>
            <a:ext cx="2895600" cy="365125"/>
          </a:xfrm>
        </p:spPr>
        <p:txBody>
          <a:bodyPr/>
          <a:lstStyle/>
          <a:p>
            <a:r>
              <a:rPr lang="de-DE" dirty="0"/>
              <a:t> © Holger Zensen          04.05.2023</a:t>
            </a:r>
          </a:p>
        </p:txBody>
      </p:sp>
      <p:cxnSp>
        <p:nvCxnSpPr>
          <p:cNvPr id="7" name="Gerade Verbindung 6"/>
          <p:cNvCxnSpPr/>
          <p:nvPr/>
        </p:nvCxnSpPr>
        <p:spPr>
          <a:xfrm>
            <a:off x="179512" y="836712"/>
            <a:ext cx="87129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Gerade Verbindung 7"/>
          <p:cNvCxnSpPr/>
          <p:nvPr/>
        </p:nvCxnSpPr>
        <p:spPr>
          <a:xfrm>
            <a:off x="179512" y="6309320"/>
            <a:ext cx="8712968"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feld 2">
            <a:extLst>
              <a:ext uri="{FF2B5EF4-FFF2-40B4-BE49-F238E27FC236}">
                <a16:creationId xmlns:a16="http://schemas.microsoft.com/office/drawing/2014/main" id="{C0BB4135-E5B4-F4BA-F590-797638FF6146}"/>
              </a:ext>
            </a:extLst>
          </p:cNvPr>
          <p:cNvSpPr txBox="1"/>
          <p:nvPr/>
        </p:nvSpPr>
        <p:spPr>
          <a:xfrm>
            <a:off x="503005" y="1268760"/>
            <a:ext cx="7776864" cy="2308324"/>
          </a:xfrm>
          <a:prstGeom prst="rect">
            <a:avLst/>
          </a:prstGeom>
          <a:noFill/>
        </p:spPr>
        <p:txBody>
          <a:bodyPr wrap="square" rtlCol="0">
            <a:spAutoFit/>
          </a:bodyPr>
          <a:lstStyle/>
          <a:p>
            <a:r>
              <a:rPr lang="de-DE" dirty="0"/>
              <a:t>§ 75 Abs. 2 GO</a:t>
            </a:r>
          </a:p>
          <a:p>
            <a:endParaRPr lang="de-DE" dirty="0"/>
          </a:p>
          <a:p>
            <a:r>
              <a:rPr lang="de-DE" dirty="0"/>
              <a:t>Der Haushalt muss in jedem Jahr in Planung und Rechnung ausgeglichen sein.</a:t>
            </a:r>
          </a:p>
          <a:p>
            <a:endParaRPr lang="de-DE" dirty="0"/>
          </a:p>
          <a:p>
            <a:r>
              <a:rPr lang="de-DE" dirty="0"/>
              <a:t>Er ist ausgeglichen, wenn die Erträge die Aufwendungen übersteigen.</a:t>
            </a:r>
          </a:p>
          <a:p>
            <a:endParaRPr lang="de-DE" dirty="0"/>
          </a:p>
          <a:p>
            <a:r>
              <a:rPr lang="de-DE" dirty="0"/>
              <a:t>Er ist auch ausgeglichen, wenn der Fehlbedarf durch Inanspruchnahme der Ausgleichsrücklage ausgeglichen werden kann.</a:t>
            </a:r>
          </a:p>
        </p:txBody>
      </p:sp>
      <p:sp>
        <p:nvSpPr>
          <p:cNvPr id="6" name="Textfeld 5">
            <a:extLst>
              <a:ext uri="{FF2B5EF4-FFF2-40B4-BE49-F238E27FC236}">
                <a16:creationId xmlns:a16="http://schemas.microsoft.com/office/drawing/2014/main" id="{0FCAC353-16FD-5D76-9688-ACA1ABFAFC05}"/>
              </a:ext>
            </a:extLst>
          </p:cNvPr>
          <p:cNvSpPr txBox="1"/>
          <p:nvPr/>
        </p:nvSpPr>
        <p:spPr>
          <a:xfrm>
            <a:off x="509996" y="4121766"/>
            <a:ext cx="7776864" cy="1434367"/>
          </a:xfrm>
          <a:prstGeom prst="rect">
            <a:avLst/>
          </a:prstGeom>
          <a:noFill/>
          <a:ln>
            <a:solidFill>
              <a:schemeClr val="accent1"/>
            </a:solidFill>
          </a:ln>
        </p:spPr>
        <p:txBody>
          <a:bodyPr wrap="square" rtlCol="0">
            <a:spAutoFit/>
          </a:bodyPr>
          <a:lstStyle/>
          <a:p>
            <a:r>
              <a:rPr lang="de-DE" b="1" i="1" u="sng" dirty="0">
                <a:solidFill>
                  <a:schemeClr val="accent6">
                    <a:lumMod val="50000"/>
                  </a:schemeClr>
                </a:solidFill>
              </a:rPr>
              <a:t>Begrifflichkeiten: </a:t>
            </a:r>
          </a:p>
          <a:p>
            <a:endParaRPr lang="de-DE" i="1" dirty="0">
              <a:solidFill>
                <a:schemeClr val="accent6">
                  <a:lumMod val="50000"/>
                </a:schemeClr>
              </a:solidFill>
            </a:endParaRPr>
          </a:p>
          <a:p>
            <a:pPr>
              <a:lnSpc>
                <a:spcPct val="150000"/>
              </a:lnSpc>
            </a:pPr>
            <a:r>
              <a:rPr lang="de-DE" i="1" dirty="0">
                <a:solidFill>
                  <a:schemeClr val="accent6">
                    <a:lumMod val="50000"/>
                  </a:schemeClr>
                </a:solidFill>
              </a:rPr>
              <a:t>Planung – Ergebnisplan – Fehlbedarf</a:t>
            </a:r>
          </a:p>
          <a:p>
            <a:pPr>
              <a:lnSpc>
                <a:spcPct val="150000"/>
              </a:lnSpc>
            </a:pPr>
            <a:r>
              <a:rPr lang="de-DE" i="1" dirty="0">
                <a:solidFill>
                  <a:schemeClr val="accent6">
                    <a:lumMod val="50000"/>
                  </a:schemeClr>
                </a:solidFill>
              </a:rPr>
              <a:t>Rechnung – Ergebnisrechnung - Fehlbetrag</a:t>
            </a:r>
          </a:p>
        </p:txBody>
      </p:sp>
    </p:spTree>
    <p:extLst>
      <p:ext uri="{BB962C8B-B14F-4D97-AF65-F5344CB8AC3E}">
        <p14:creationId xmlns:p14="http://schemas.microsoft.com/office/powerpoint/2010/main" val="1531128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79512" y="260648"/>
            <a:ext cx="5110336" cy="650503"/>
          </a:xfrm>
        </p:spPr>
        <p:txBody>
          <a:bodyPr>
            <a:normAutofit/>
          </a:bodyPr>
          <a:lstStyle/>
          <a:p>
            <a:pPr algn="l"/>
            <a:r>
              <a:rPr lang="de-DE" sz="2400" dirty="0" err="1">
                <a:solidFill>
                  <a:srgbClr val="0000FF"/>
                </a:solidFill>
                <a:latin typeface="Verdana" pitchFamily="34" charset="0"/>
                <a:ea typeface="Verdana" pitchFamily="34" charset="0"/>
              </a:rPr>
              <a:t>Kommuales</a:t>
            </a:r>
            <a:r>
              <a:rPr lang="de-DE" sz="2400" dirty="0">
                <a:solidFill>
                  <a:srgbClr val="0000FF"/>
                </a:solidFill>
                <a:latin typeface="Verdana" pitchFamily="34" charset="0"/>
                <a:ea typeface="Verdana" pitchFamily="34" charset="0"/>
              </a:rPr>
              <a:t> Finanzmanagement</a:t>
            </a:r>
          </a:p>
        </p:txBody>
      </p:sp>
      <p:sp>
        <p:nvSpPr>
          <p:cNvPr id="4" name="Foliennummernplatzhalter 3"/>
          <p:cNvSpPr>
            <a:spLocks noGrp="1"/>
          </p:cNvSpPr>
          <p:nvPr>
            <p:ph type="sldNum" sz="quarter" idx="12"/>
          </p:nvPr>
        </p:nvSpPr>
        <p:spPr>
          <a:xfrm>
            <a:off x="8244408" y="6381328"/>
            <a:ext cx="442392" cy="365125"/>
          </a:xfrm>
        </p:spPr>
        <p:txBody>
          <a:bodyPr/>
          <a:lstStyle/>
          <a:p>
            <a:fld id="{1BE9E1C2-6CD5-4A92-82E0-03B9E2B5CCB6}" type="slidenum">
              <a:rPr lang="de-DE" smtClean="0"/>
              <a:pPr/>
              <a:t>20</a:t>
            </a:fld>
            <a:endParaRPr lang="de-DE" dirty="0"/>
          </a:p>
        </p:txBody>
      </p:sp>
      <p:sp>
        <p:nvSpPr>
          <p:cNvPr id="5" name="Fußzeilenplatzhalter 4"/>
          <p:cNvSpPr>
            <a:spLocks noGrp="1"/>
          </p:cNvSpPr>
          <p:nvPr>
            <p:ph type="ftr" sz="quarter" idx="11"/>
          </p:nvPr>
        </p:nvSpPr>
        <p:spPr>
          <a:xfrm>
            <a:off x="5364088" y="6381328"/>
            <a:ext cx="2895600" cy="365125"/>
          </a:xfrm>
        </p:spPr>
        <p:txBody>
          <a:bodyPr/>
          <a:lstStyle/>
          <a:p>
            <a:r>
              <a:rPr lang="de-DE" dirty="0"/>
              <a:t> © Holger Zensen          04.05.2023</a:t>
            </a:r>
          </a:p>
        </p:txBody>
      </p:sp>
      <p:cxnSp>
        <p:nvCxnSpPr>
          <p:cNvPr id="7" name="Gerade Verbindung 6"/>
          <p:cNvCxnSpPr/>
          <p:nvPr/>
        </p:nvCxnSpPr>
        <p:spPr>
          <a:xfrm>
            <a:off x="179512" y="836712"/>
            <a:ext cx="87129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Gerade Verbindung 7"/>
          <p:cNvCxnSpPr/>
          <p:nvPr/>
        </p:nvCxnSpPr>
        <p:spPr>
          <a:xfrm>
            <a:off x="179512" y="6309320"/>
            <a:ext cx="8712968"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feld 2">
            <a:extLst>
              <a:ext uri="{FF2B5EF4-FFF2-40B4-BE49-F238E27FC236}">
                <a16:creationId xmlns:a16="http://schemas.microsoft.com/office/drawing/2014/main" id="{C0BB4135-E5B4-F4BA-F590-797638FF6146}"/>
              </a:ext>
            </a:extLst>
          </p:cNvPr>
          <p:cNvSpPr txBox="1"/>
          <p:nvPr/>
        </p:nvSpPr>
        <p:spPr>
          <a:xfrm>
            <a:off x="503004" y="1268760"/>
            <a:ext cx="8101443" cy="4387227"/>
          </a:xfrm>
          <a:prstGeom prst="rect">
            <a:avLst/>
          </a:prstGeom>
          <a:noFill/>
        </p:spPr>
        <p:txBody>
          <a:bodyPr wrap="square" rtlCol="0">
            <a:spAutoFit/>
          </a:bodyPr>
          <a:lstStyle/>
          <a:p>
            <a:r>
              <a:rPr lang="de-DE" sz="2400" b="1" u="sng" dirty="0"/>
              <a:t>Haushaltssicherungskonzept (HSK)</a:t>
            </a:r>
          </a:p>
          <a:p>
            <a:endParaRPr lang="de-DE" sz="2400" b="1" u="sng" dirty="0"/>
          </a:p>
          <a:p>
            <a:r>
              <a:rPr lang="de-DE" b="1" dirty="0"/>
              <a:t>§ 76 Abs. 1 GO</a:t>
            </a:r>
          </a:p>
          <a:p>
            <a:endParaRPr lang="de-DE" b="1" dirty="0"/>
          </a:p>
          <a:p>
            <a:r>
              <a:rPr lang="de-DE" b="1" dirty="0"/>
              <a:t>Ein HSK ist aufzustellen,</a:t>
            </a:r>
          </a:p>
          <a:p>
            <a:endParaRPr lang="de-DE" b="1" dirty="0"/>
          </a:p>
          <a:p>
            <a:pPr marL="285750" indent="-285750">
              <a:lnSpc>
                <a:spcPct val="150000"/>
              </a:lnSpc>
              <a:buFont typeface="Arial" panose="020B0604020202020204" pitchFamily="34" charset="0"/>
              <a:buChar char="•"/>
            </a:pPr>
            <a:r>
              <a:rPr lang="de-DE" dirty="0"/>
              <a:t>Wenn die allgemeine Rücklage um mehr als ein Viertel im Vergleich zum Vorjahr verringert wird </a:t>
            </a:r>
            <a:r>
              <a:rPr lang="de-DE" dirty="0">
                <a:sym typeface="Wingdings" panose="05000000000000000000" pitchFamily="2" charset="2"/>
              </a:rPr>
              <a:t> 25 % - Regel </a:t>
            </a:r>
            <a:endParaRPr lang="de-DE" dirty="0"/>
          </a:p>
          <a:p>
            <a:pPr marL="285750" indent="-285750">
              <a:lnSpc>
                <a:spcPct val="150000"/>
              </a:lnSpc>
              <a:buFont typeface="Arial" panose="020B0604020202020204" pitchFamily="34" charset="0"/>
              <a:buChar char="•"/>
            </a:pPr>
            <a:r>
              <a:rPr lang="de-DE" dirty="0"/>
              <a:t>Wenn die allgemeine Rücklage in zwei aufeinanderfolgenden Haushaltsjahren jeweils um mehr als ein Zwanzigstel verringert wird </a:t>
            </a:r>
            <a:r>
              <a:rPr lang="de-DE" dirty="0">
                <a:sym typeface="Wingdings" panose="05000000000000000000" pitchFamily="2" charset="2"/>
              </a:rPr>
              <a:t> 5 % Regel</a:t>
            </a:r>
            <a:endParaRPr lang="de-DE" dirty="0"/>
          </a:p>
          <a:p>
            <a:pPr marL="285750" indent="-285750">
              <a:lnSpc>
                <a:spcPct val="150000"/>
              </a:lnSpc>
              <a:buFont typeface="Arial" panose="020B0604020202020204" pitchFamily="34" charset="0"/>
              <a:buChar char="•"/>
            </a:pPr>
            <a:r>
              <a:rPr lang="de-DE" dirty="0"/>
              <a:t>Wenn die Allgemeine Rücklage im Rahmen der mittelfristigen Finanzplanung aufgebraucht wird </a:t>
            </a:r>
            <a:r>
              <a:rPr lang="de-DE" dirty="0">
                <a:sym typeface="Wingdings" panose="05000000000000000000" pitchFamily="2" charset="2"/>
              </a:rPr>
              <a:t> = 0 €</a:t>
            </a:r>
            <a:endParaRPr lang="de-DE" b="1" dirty="0"/>
          </a:p>
        </p:txBody>
      </p:sp>
    </p:spTree>
    <p:extLst>
      <p:ext uri="{BB962C8B-B14F-4D97-AF65-F5344CB8AC3E}">
        <p14:creationId xmlns:p14="http://schemas.microsoft.com/office/powerpoint/2010/main" val="3259051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79512" y="260648"/>
            <a:ext cx="5110336" cy="650503"/>
          </a:xfrm>
        </p:spPr>
        <p:txBody>
          <a:bodyPr>
            <a:normAutofit/>
          </a:bodyPr>
          <a:lstStyle/>
          <a:p>
            <a:pPr algn="l"/>
            <a:r>
              <a:rPr lang="de-DE" sz="2400" dirty="0" err="1">
                <a:solidFill>
                  <a:srgbClr val="0000FF"/>
                </a:solidFill>
                <a:latin typeface="Verdana" pitchFamily="34" charset="0"/>
                <a:ea typeface="Verdana" pitchFamily="34" charset="0"/>
              </a:rPr>
              <a:t>Kommuales</a:t>
            </a:r>
            <a:r>
              <a:rPr lang="de-DE" sz="2400" dirty="0">
                <a:solidFill>
                  <a:srgbClr val="0000FF"/>
                </a:solidFill>
                <a:latin typeface="Verdana" pitchFamily="34" charset="0"/>
                <a:ea typeface="Verdana" pitchFamily="34" charset="0"/>
              </a:rPr>
              <a:t> Finanzmanagement</a:t>
            </a:r>
          </a:p>
        </p:txBody>
      </p:sp>
      <p:sp>
        <p:nvSpPr>
          <p:cNvPr id="4" name="Foliennummernplatzhalter 3"/>
          <p:cNvSpPr>
            <a:spLocks noGrp="1"/>
          </p:cNvSpPr>
          <p:nvPr>
            <p:ph type="sldNum" sz="quarter" idx="12"/>
          </p:nvPr>
        </p:nvSpPr>
        <p:spPr>
          <a:xfrm>
            <a:off x="8244408" y="6381328"/>
            <a:ext cx="442392" cy="365125"/>
          </a:xfrm>
        </p:spPr>
        <p:txBody>
          <a:bodyPr/>
          <a:lstStyle/>
          <a:p>
            <a:fld id="{1BE9E1C2-6CD5-4A92-82E0-03B9E2B5CCB6}" type="slidenum">
              <a:rPr lang="de-DE" smtClean="0"/>
              <a:pPr/>
              <a:t>21</a:t>
            </a:fld>
            <a:endParaRPr lang="de-DE" dirty="0"/>
          </a:p>
        </p:txBody>
      </p:sp>
      <p:sp>
        <p:nvSpPr>
          <p:cNvPr id="5" name="Fußzeilenplatzhalter 4"/>
          <p:cNvSpPr>
            <a:spLocks noGrp="1"/>
          </p:cNvSpPr>
          <p:nvPr>
            <p:ph type="ftr" sz="quarter" idx="11"/>
          </p:nvPr>
        </p:nvSpPr>
        <p:spPr>
          <a:xfrm>
            <a:off x="5364088" y="6381328"/>
            <a:ext cx="2895600" cy="365125"/>
          </a:xfrm>
        </p:spPr>
        <p:txBody>
          <a:bodyPr/>
          <a:lstStyle/>
          <a:p>
            <a:r>
              <a:rPr lang="de-DE" dirty="0"/>
              <a:t> © Holger Zensen          04.05.2023</a:t>
            </a:r>
          </a:p>
        </p:txBody>
      </p:sp>
      <p:cxnSp>
        <p:nvCxnSpPr>
          <p:cNvPr id="7" name="Gerade Verbindung 6"/>
          <p:cNvCxnSpPr/>
          <p:nvPr/>
        </p:nvCxnSpPr>
        <p:spPr>
          <a:xfrm>
            <a:off x="179512" y="836712"/>
            <a:ext cx="87129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Gerade Verbindung 7"/>
          <p:cNvCxnSpPr/>
          <p:nvPr/>
        </p:nvCxnSpPr>
        <p:spPr>
          <a:xfrm>
            <a:off x="179512" y="6309320"/>
            <a:ext cx="8712968"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Grafik 5">
            <a:extLst>
              <a:ext uri="{FF2B5EF4-FFF2-40B4-BE49-F238E27FC236}">
                <a16:creationId xmlns:a16="http://schemas.microsoft.com/office/drawing/2014/main" id="{8EA569DB-8FAB-6E90-95D4-0070F3D9BD0F}"/>
              </a:ext>
            </a:extLst>
          </p:cNvPr>
          <p:cNvPicPr>
            <a:picLocks noChangeAspect="1"/>
          </p:cNvPicPr>
          <p:nvPr/>
        </p:nvPicPr>
        <p:blipFill>
          <a:blip r:embed="rId3"/>
          <a:stretch>
            <a:fillRect/>
          </a:stretch>
        </p:blipFill>
        <p:spPr>
          <a:xfrm>
            <a:off x="215516" y="1268760"/>
            <a:ext cx="8712968" cy="3767038"/>
          </a:xfrm>
          <a:prstGeom prst="rect">
            <a:avLst/>
          </a:prstGeom>
        </p:spPr>
      </p:pic>
    </p:spTree>
    <p:extLst>
      <p:ext uri="{BB962C8B-B14F-4D97-AF65-F5344CB8AC3E}">
        <p14:creationId xmlns:p14="http://schemas.microsoft.com/office/powerpoint/2010/main" val="38027408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867A0E-9985-7B02-4C65-5C500F0A7F3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E92C2E6-6441-09A2-75AB-F96FC54B68AF}"/>
              </a:ext>
            </a:extLst>
          </p:cNvPr>
          <p:cNvSpPr>
            <a:spLocks noGrp="1"/>
          </p:cNvSpPr>
          <p:nvPr>
            <p:ph type="ctrTitle"/>
          </p:nvPr>
        </p:nvSpPr>
        <p:spPr>
          <a:xfrm>
            <a:off x="179512" y="260648"/>
            <a:ext cx="5110336" cy="650503"/>
          </a:xfrm>
        </p:spPr>
        <p:txBody>
          <a:bodyPr>
            <a:normAutofit/>
          </a:bodyPr>
          <a:lstStyle/>
          <a:p>
            <a:pPr algn="l"/>
            <a:r>
              <a:rPr lang="de-DE" sz="2400" dirty="0" err="1">
                <a:solidFill>
                  <a:srgbClr val="0000FF"/>
                </a:solidFill>
                <a:latin typeface="Verdana" pitchFamily="34" charset="0"/>
                <a:ea typeface="Verdana" pitchFamily="34" charset="0"/>
              </a:rPr>
              <a:t>Kommuales</a:t>
            </a:r>
            <a:r>
              <a:rPr lang="de-DE" sz="2400" dirty="0">
                <a:solidFill>
                  <a:srgbClr val="0000FF"/>
                </a:solidFill>
                <a:latin typeface="Verdana" pitchFamily="34" charset="0"/>
                <a:ea typeface="Verdana" pitchFamily="34" charset="0"/>
              </a:rPr>
              <a:t> Finanzmanagement</a:t>
            </a:r>
          </a:p>
        </p:txBody>
      </p:sp>
      <p:sp>
        <p:nvSpPr>
          <p:cNvPr id="4" name="Foliennummernplatzhalter 3">
            <a:extLst>
              <a:ext uri="{FF2B5EF4-FFF2-40B4-BE49-F238E27FC236}">
                <a16:creationId xmlns:a16="http://schemas.microsoft.com/office/drawing/2014/main" id="{AB8CADBB-969F-6E14-33F8-E97225F3CC12}"/>
              </a:ext>
            </a:extLst>
          </p:cNvPr>
          <p:cNvSpPr>
            <a:spLocks noGrp="1"/>
          </p:cNvSpPr>
          <p:nvPr>
            <p:ph type="sldNum" sz="quarter" idx="12"/>
          </p:nvPr>
        </p:nvSpPr>
        <p:spPr>
          <a:xfrm>
            <a:off x="8244408" y="6381328"/>
            <a:ext cx="442392" cy="365125"/>
          </a:xfrm>
        </p:spPr>
        <p:txBody>
          <a:bodyPr/>
          <a:lstStyle/>
          <a:p>
            <a:fld id="{1BE9E1C2-6CD5-4A92-82E0-03B9E2B5CCB6}" type="slidenum">
              <a:rPr lang="de-DE" smtClean="0"/>
              <a:pPr/>
              <a:t>22</a:t>
            </a:fld>
            <a:endParaRPr lang="de-DE" dirty="0"/>
          </a:p>
        </p:txBody>
      </p:sp>
      <p:sp>
        <p:nvSpPr>
          <p:cNvPr id="5" name="Fußzeilenplatzhalter 4">
            <a:extLst>
              <a:ext uri="{FF2B5EF4-FFF2-40B4-BE49-F238E27FC236}">
                <a16:creationId xmlns:a16="http://schemas.microsoft.com/office/drawing/2014/main" id="{5417A89A-C627-3594-8486-43CE3305765B}"/>
              </a:ext>
            </a:extLst>
          </p:cNvPr>
          <p:cNvSpPr>
            <a:spLocks noGrp="1"/>
          </p:cNvSpPr>
          <p:nvPr>
            <p:ph type="ftr" sz="quarter" idx="11"/>
          </p:nvPr>
        </p:nvSpPr>
        <p:spPr>
          <a:xfrm>
            <a:off x="5364088" y="6381328"/>
            <a:ext cx="2895600" cy="365125"/>
          </a:xfrm>
        </p:spPr>
        <p:txBody>
          <a:bodyPr/>
          <a:lstStyle/>
          <a:p>
            <a:r>
              <a:rPr lang="de-DE" dirty="0"/>
              <a:t> © Holger Zensen          01.03.2026</a:t>
            </a:r>
          </a:p>
        </p:txBody>
      </p:sp>
      <p:cxnSp>
        <p:nvCxnSpPr>
          <p:cNvPr id="7" name="Gerade Verbindung 6">
            <a:extLst>
              <a:ext uri="{FF2B5EF4-FFF2-40B4-BE49-F238E27FC236}">
                <a16:creationId xmlns:a16="http://schemas.microsoft.com/office/drawing/2014/main" id="{D1F28869-E978-29BA-C6CC-8C41A7D04BC5}"/>
              </a:ext>
            </a:extLst>
          </p:cNvPr>
          <p:cNvCxnSpPr/>
          <p:nvPr/>
        </p:nvCxnSpPr>
        <p:spPr>
          <a:xfrm>
            <a:off x="179512" y="836712"/>
            <a:ext cx="87129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Gerade Verbindung 7">
            <a:extLst>
              <a:ext uri="{FF2B5EF4-FFF2-40B4-BE49-F238E27FC236}">
                <a16:creationId xmlns:a16="http://schemas.microsoft.com/office/drawing/2014/main" id="{6FBAC71F-1CB3-20A9-85EA-12BF79D3E65B}"/>
              </a:ext>
            </a:extLst>
          </p:cNvPr>
          <p:cNvCxnSpPr/>
          <p:nvPr/>
        </p:nvCxnSpPr>
        <p:spPr>
          <a:xfrm>
            <a:off x="179512" y="6309320"/>
            <a:ext cx="8712968"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feld 2">
            <a:extLst>
              <a:ext uri="{FF2B5EF4-FFF2-40B4-BE49-F238E27FC236}">
                <a16:creationId xmlns:a16="http://schemas.microsoft.com/office/drawing/2014/main" id="{6C584F1D-28F9-1BCB-CAC3-08AC61732892}"/>
              </a:ext>
            </a:extLst>
          </p:cNvPr>
          <p:cNvSpPr txBox="1"/>
          <p:nvPr/>
        </p:nvSpPr>
        <p:spPr>
          <a:xfrm>
            <a:off x="503004" y="1268760"/>
            <a:ext cx="8101443" cy="5262979"/>
          </a:xfrm>
          <a:prstGeom prst="rect">
            <a:avLst/>
          </a:prstGeom>
          <a:noFill/>
        </p:spPr>
        <p:txBody>
          <a:bodyPr wrap="square" rtlCol="0">
            <a:spAutoFit/>
          </a:bodyPr>
          <a:lstStyle/>
          <a:p>
            <a:r>
              <a:rPr lang="de-DE" sz="2400" b="1" u="sng" dirty="0"/>
              <a:t>Haushaltssicherungskonzept (HSK)</a:t>
            </a:r>
          </a:p>
          <a:p>
            <a:endParaRPr lang="de-DE" sz="2400" b="1" u="sng" dirty="0"/>
          </a:p>
          <a:p>
            <a:r>
              <a:rPr lang="de-DE" b="1" dirty="0"/>
              <a:t>---&gt; Neu § 84 GO NRW durch das 3. NKFWG</a:t>
            </a:r>
          </a:p>
          <a:p>
            <a:endParaRPr lang="de-DE" b="1" dirty="0"/>
          </a:p>
          <a:p>
            <a:endParaRPr lang="de-DE" b="1" dirty="0"/>
          </a:p>
          <a:p>
            <a:r>
              <a:rPr lang="de-DE" b="1" dirty="0"/>
              <a:t>Nun findet sich hier folgende Regelung:</a:t>
            </a:r>
          </a:p>
          <a:p>
            <a:endParaRPr lang="de-DE" b="1" dirty="0"/>
          </a:p>
          <a:p>
            <a:r>
              <a:rPr lang="de-DE" altLang="de-DE" dirty="0">
                <a:solidFill>
                  <a:srgbClr val="000000"/>
                </a:solidFill>
                <a:ea typeface="Times New Roman" panose="02020603050405020304" pitchFamily="18" charset="0"/>
                <a:cs typeface="Arial" panose="020B0604020202020204" pitchFamily="34" charset="0"/>
              </a:rPr>
              <a:t>Soll in der mittelfristigen Ergebnis- und Finanzplanung der Ausgleich eines geplanten Jahresfehlbetrages durch Vortrag erreicht werden, bedarf es dazu der Genehmigung der Aufsichtsbehörde.</a:t>
            </a:r>
          </a:p>
          <a:p>
            <a:r>
              <a:rPr lang="de-DE" altLang="de-DE" dirty="0">
                <a:solidFill>
                  <a:srgbClr val="000000"/>
                </a:solidFill>
                <a:ea typeface="Times New Roman" panose="02020603050405020304" pitchFamily="18" charset="0"/>
                <a:cs typeface="Arial" panose="020B0604020202020204" pitchFamily="34" charset="0"/>
              </a:rPr>
              <a:t> </a:t>
            </a:r>
            <a:br>
              <a:rPr lang="de-DE" altLang="de-DE" dirty="0">
                <a:solidFill>
                  <a:srgbClr val="000000"/>
                </a:solidFill>
                <a:ea typeface="Times New Roman" panose="02020603050405020304" pitchFamily="18" charset="0"/>
                <a:cs typeface="Arial" panose="020B0604020202020204" pitchFamily="34" charset="0"/>
              </a:rPr>
            </a:br>
            <a:r>
              <a:rPr lang="de-DE" altLang="de-DE" baseline="30000" dirty="0">
                <a:solidFill>
                  <a:srgbClr val="000000"/>
                </a:solidFill>
                <a:ea typeface="Times New Roman" panose="02020603050405020304" pitchFamily="18" charset="0"/>
                <a:cs typeface="Arial" panose="020B0604020202020204" pitchFamily="34" charset="0"/>
              </a:rPr>
              <a:t>2</a:t>
            </a:r>
            <a:r>
              <a:rPr lang="de-DE" altLang="de-DE" dirty="0">
                <a:solidFill>
                  <a:srgbClr val="0070C0"/>
                </a:solidFill>
                <a:ea typeface="Times New Roman" panose="02020603050405020304" pitchFamily="18" charset="0"/>
                <a:cs typeface="Arial" panose="020B0604020202020204" pitchFamily="34" charset="0"/>
              </a:rPr>
              <a:t>§ 75 Absatz 4 Satz 2 und 3 </a:t>
            </a:r>
            <a:r>
              <a:rPr lang="de-DE" altLang="de-DE" dirty="0">
                <a:solidFill>
                  <a:srgbClr val="000000"/>
                </a:solidFill>
                <a:ea typeface="Times New Roman" panose="02020603050405020304" pitchFamily="18" charset="0"/>
                <a:cs typeface="Arial" panose="020B0604020202020204" pitchFamily="34" charset="0"/>
              </a:rPr>
              <a:t>gelten entsprechend. </a:t>
            </a:r>
            <a:br>
              <a:rPr lang="de-DE" altLang="de-DE" dirty="0">
                <a:solidFill>
                  <a:srgbClr val="000000"/>
                </a:solidFill>
                <a:ea typeface="Times New Roman" panose="02020603050405020304" pitchFamily="18" charset="0"/>
                <a:cs typeface="Arial" panose="020B0604020202020204" pitchFamily="34" charset="0"/>
              </a:rPr>
            </a:br>
            <a:endParaRPr lang="de-DE" altLang="de-DE" dirty="0">
              <a:solidFill>
                <a:srgbClr val="000000"/>
              </a:solidFill>
              <a:ea typeface="Times New Roman" panose="02020603050405020304" pitchFamily="18" charset="0"/>
              <a:cs typeface="Arial" panose="020B0604020202020204" pitchFamily="34" charset="0"/>
            </a:endParaRPr>
          </a:p>
          <a:p>
            <a:r>
              <a:rPr lang="de-DE" altLang="de-DE" i="1" baseline="30000" dirty="0">
                <a:solidFill>
                  <a:srgbClr val="FF0000"/>
                </a:solidFill>
                <a:ea typeface="Times New Roman" panose="02020603050405020304" pitchFamily="18" charset="0"/>
                <a:cs typeface="Arial" panose="020B0604020202020204" pitchFamily="34" charset="0"/>
              </a:rPr>
              <a:t>3</a:t>
            </a:r>
            <a:r>
              <a:rPr lang="de-DE" altLang="de-DE" i="1" dirty="0">
                <a:solidFill>
                  <a:srgbClr val="FF0000"/>
                </a:solidFill>
                <a:ea typeface="Times New Roman" panose="02020603050405020304" pitchFamily="18" charset="0"/>
                <a:cs typeface="Arial" panose="020B0604020202020204" pitchFamily="34" charset="0"/>
              </a:rPr>
              <a:t>Die Aufsichtsbehörde kann die Gemeinde zur Aufstellung eines Haushaltssicherungskonzeptes verpflichten, wenn die stetige Erfüllung der Aufgaben nach § 75 Absatz 1 Satz 1 nicht gesichert erscheint.</a:t>
            </a:r>
          </a:p>
          <a:p>
            <a:endParaRPr lang="de-DE" b="1" dirty="0"/>
          </a:p>
          <a:p>
            <a:endParaRPr lang="de-DE" b="1" dirty="0"/>
          </a:p>
        </p:txBody>
      </p:sp>
    </p:spTree>
    <p:extLst>
      <p:ext uri="{BB962C8B-B14F-4D97-AF65-F5344CB8AC3E}">
        <p14:creationId xmlns:p14="http://schemas.microsoft.com/office/powerpoint/2010/main" val="2924699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66DBB0-C7FF-ADBB-04A9-0794A0F99A5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0A8C1B7-CF46-6252-4978-AD1D02D0C5A1}"/>
              </a:ext>
            </a:extLst>
          </p:cNvPr>
          <p:cNvSpPr>
            <a:spLocks noGrp="1"/>
          </p:cNvSpPr>
          <p:nvPr>
            <p:ph type="ctrTitle"/>
          </p:nvPr>
        </p:nvSpPr>
        <p:spPr>
          <a:xfrm>
            <a:off x="179512" y="260648"/>
            <a:ext cx="5110336" cy="650503"/>
          </a:xfrm>
        </p:spPr>
        <p:txBody>
          <a:bodyPr>
            <a:normAutofit/>
          </a:bodyPr>
          <a:lstStyle/>
          <a:p>
            <a:pPr algn="l"/>
            <a:r>
              <a:rPr lang="de-DE" sz="2400" dirty="0" err="1">
                <a:solidFill>
                  <a:srgbClr val="0000FF"/>
                </a:solidFill>
                <a:latin typeface="Verdana" pitchFamily="34" charset="0"/>
                <a:ea typeface="Verdana" pitchFamily="34" charset="0"/>
              </a:rPr>
              <a:t>Kommuales</a:t>
            </a:r>
            <a:r>
              <a:rPr lang="de-DE" sz="2400" dirty="0">
                <a:solidFill>
                  <a:srgbClr val="0000FF"/>
                </a:solidFill>
                <a:latin typeface="Verdana" pitchFamily="34" charset="0"/>
                <a:ea typeface="Verdana" pitchFamily="34" charset="0"/>
              </a:rPr>
              <a:t> Finanzmanagement</a:t>
            </a:r>
          </a:p>
        </p:txBody>
      </p:sp>
      <p:sp>
        <p:nvSpPr>
          <p:cNvPr id="4" name="Foliennummernplatzhalter 3">
            <a:extLst>
              <a:ext uri="{FF2B5EF4-FFF2-40B4-BE49-F238E27FC236}">
                <a16:creationId xmlns:a16="http://schemas.microsoft.com/office/drawing/2014/main" id="{F1F401C8-E734-AAA0-6302-91444D0AC02C}"/>
              </a:ext>
            </a:extLst>
          </p:cNvPr>
          <p:cNvSpPr>
            <a:spLocks noGrp="1"/>
          </p:cNvSpPr>
          <p:nvPr>
            <p:ph type="sldNum" sz="quarter" idx="12"/>
          </p:nvPr>
        </p:nvSpPr>
        <p:spPr>
          <a:xfrm>
            <a:off x="8244408" y="6381328"/>
            <a:ext cx="442392" cy="365125"/>
          </a:xfrm>
        </p:spPr>
        <p:txBody>
          <a:bodyPr/>
          <a:lstStyle/>
          <a:p>
            <a:fld id="{1BE9E1C2-6CD5-4A92-82E0-03B9E2B5CCB6}" type="slidenum">
              <a:rPr lang="de-DE" smtClean="0"/>
              <a:pPr/>
              <a:t>23</a:t>
            </a:fld>
            <a:endParaRPr lang="de-DE" dirty="0"/>
          </a:p>
        </p:txBody>
      </p:sp>
      <p:sp>
        <p:nvSpPr>
          <p:cNvPr id="5" name="Fußzeilenplatzhalter 4">
            <a:extLst>
              <a:ext uri="{FF2B5EF4-FFF2-40B4-BE49-F238E27FC236}">
                <a16:creationId xmlns:a16="http://schemas.microsoft.com/office/drawing/2014/main" id="{9EA2FD27-2C6C-28C6-4C5D-A5DDAF93F804}"/>
              </a:ext>
            </a:extLst>
          </p:cNvPr>
          <p:cNvSpPr>
            <a:spLocks noGrp="1"/>
          </p:cNvSpPr>
          <p:nvPr>
            <p:ph type="ftr" sz="quarter" idx="11"/>
          </p:nvPr>
        </p:nvSpPr>
        <p:spPr>
          <a:xfrm>
            <a:off x="5364088" y="6381328"/>
            <a:ext cx="2895600" cy="365125"/>
          </a:xfrm>
        </p:spPr>
        <p:txBody>
          <a:bodyPr/>
          <a:lstStyle/>
          <a:p>
            <a:r>
              <a:rPr lang="de-DE" dirty="0"/>
              <a:t> © Holger Zensen          01.03.2026</a:t>
            </a:r>
          </a:p>
        </p:txBody>
      </p:sp>
      <p:cxnSp>
        <p:nvCxnSpPr>
          <p:cNvPr id="7" name="Gerade Verbindung 6">
            <a:extLst>
              <a:ext uri="{FF2B5EF4-FFF2-40B4-BE49-F238E27FC236}">
                <a16:creationId xmlns:a16="http://schemas.microsoft.com/office/drawing/2014/main" id="{40C72465-1C0F-2CDB-AD29-FF515F31645F}"/>
              </a:ext>
            </a:extLst>
          </p:cNvPr>
          <p:cNvCxnSpPr/>
          <p:nvPr/>
        </p:nvCxnSpPr>
        <p:spPr>
          <a:xfrm>
            <a:off x="179512" y="836712"/>
            <a:ext cx="87129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Gerade Verbindung 7">
            <a:extLst>
              <a:ext uri="{FF2B5EF4-FFF2-40B4-BE49-F238E27FC236}">
                <a16:creationId xmlns:a16="http://schemas.microsoft.com/office/drawing/2014/main" id="{5FB22E48-88B3-6FF7-1738-6C2A10B1C79B}"/>
              </a:ext>
            </a:extLst>
          </p:cNvPr>
          <p:cNvCxnSpPr/>
          <p:nvPr/>
        </p:nvCxnSpPr>
        <p:spPr>
          <a:xfrm>
            <a:off x="179512" y="6309320"/>
            <a:ext cx="8712968"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feld 2">
            <a:extLst>
              <a:ext uri="{FF2B5EF4-FFF2-40B4-BE49-F238E27FC236}">
                <a16:creationId xmlns:a16="http://schemas.microsoft.com/office/drawing/2014/main" id="{400ADA54-E19A-5BCE-7A84-3BDA142B3108}"/>
              </a:ext>
            </a:extLst>
          </p:cNvPr>
          <p:cNvSpPr txBox="1"/>
          <p:nvPr/>
        </p:nvSpPr>
        <p:spPr>
          <a:xfrm>
            <a:off x="503004" y="1268760"/>
            <a:ext cx="8101443" cy="1015663"/>
          </a:xfrm>
          <a:prstGeom prst="rect">
            <a:avLst/>
          </a:prstGeom>
          <a:noFill/>
        </p:spPr>
        <p:txBody>
          <a:bodyPr wrap="square" rtlCol="0">
            <a:spAutoFit/>
          </a:bodyPr>
          <a:lstStyle/>
          <a:p>
            <a:r>
              <a:rPr lang="de-DE" sz="2400" b="1" u="sng" dirty="0"/>
              <a:t>Haushaltssicherungskonzept (HSK)</a:t>
            </a:r>
            <a:endParaRPr lang="de-DE" b="1" dirty="0"/>
          </a:p>
          <a:p>
            <a:endParaRPr lang="de-DE" b="1" dirty="0"/>
          </a:p>
          <a:p>
            <a:endParaRPr lang="de-DE" b="1" dirty="0"/>
          </a:p>
        </p:txBody>
      </p:sp>
      <p:sp>
        <p:nvSpPr>
          <p:cNvPr id="6" name="Inhaltsplatzhalter 2">
            <a:extLst>
              <a:ext uri="{FF2B5EF4-FFF2-40B4-BE49-F238E27FC236}">
                <a16:creationId xmlns:a16="http://schemas.microsoft.com/office/drawing/2014/main" id="{CDC034E5-8CCF-6186-2110-E507DAB214DE}"/>
              </a:ext>
            </a:extLst>
          </p:cNvPr>
          <p:cNvSpPr txBox="1">
            <a:spLocks/>
          </p:cNvSpPr>
          <p:nvPr/>
        </p:nvSpPr>
        <p:spPr>
          <a:xfrm>
            <a:off x="539553" y="1760928"/>
            <a:ext cx="8439553" cy="498552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de-DE" sz="1800" b="1" u="sng" dirty="0">
                <a:solidFill>
                  <a:schemeClr val="tx1"/>
                </a:solidFill>
              </a:rPr>
              <a:t>Beispiel: Reduktion der allgemeinen Rücklage</a:t>
            </a:r>
            <a:r>
              <a:rPr lang="de-DE" sz="1800" dirty="0">
                <a:solidFill>
                  <a:schemeClr val="tx1"/>
                </a:solidFill>
              </a:rPr>
              <a:t>:</a:t>
            </a:r>
          </a:p>
          <a:p>
            <a:pPr algn="l"/>
            <a:endParaRPr lang="de-DE" sz="1800" dirty="0">
              <a:solidFill>
                <a:schemeClr val="tx1"/>
              </a:solidFill>
            </a:endParaRPr>
          </a:p>
          <a:p>
            <a:pPr algn="l"/>
            <a:r>
              <a:rPr lang="de-DE" sz="1800" b="1" dirty="0">
                <a:solidFill>
                  <a:schemeClr val="tx1"/>
                </a:solidFill>
              </a:rPr>
              <a:t>Version A: </a:t>
            </a:r>
            <a:r>
              <a:rPr lang="de-DE" sz="1800" b="1" i="1" dirty="0">
                <a:solidFill>
                  <a:schemeClr val="tx1"/>
                </a:solidFill>
              </a:rPr>
              <a:t>Kein</a:t>
            </a:r>
            <a:r>
              <a:rPr lang="de-DE" sz="1800" b="1" dirty="0">
                <a:solidFill>
                  <a:schemeClr val="tx1"/>
                </a:solidFill>
              </a:rPr>
              <a:t> Verlustvortrag</a:t>
            </a:r>
          </a:p>
          <a:p>
            <a:pPr algn="l"/>
            <a:r>
              <a:rPr lang="de-DE" sz="1800" dirty="0">
                <a:solidFill>
                  <a:schemeClr val="tx1"/>
                </a:solidFill>
              </a:rPr>
              <a:t>Haushaltplanung der Gemeinde G</a:t>
            </a:r>
          </a:p>
          <a:p>
            <a:pPr algn="l"/>
            <a:r>
              <a:rPr lang="de-DE" sz="1800" dirty="0">
                <a:solidFill>
                  <a:schemeClr val="tx1"/>
                </a:solidFill>
              </a:rPr>
              <a:t>Allgemeine Rücklage 31.12.0</a:t>
            </a:r>
            <a:r>
              <a:rPr lang="de-DE" sz="1800" b="1" dirty="0">
                <a:solidFill>
                  <a:schemeClr val="tx1"/>
                </a:solidFill>
              </a:rPr>
              <a:t>0</a:t>
            </a:r>
            <a:r>
              <a:rPr lang="de-DE" sz="1800" dirty="0">
                <a:solidFill>
                  <a:schemeClr val="tx1"/>
                </a:solidFill>
              </a:rPr>
              <a:t>:			2.000.000 €</a:t>
            </a:r>
          </a:p>
          <a:p>
            <a:pPr algn="l"/>
            <a:r>
              <a:rPr lang="de-DE" sz="1800" dirty="0">
                <a:solidFill>
                  <a:schemeClr val="tx1"/>
                </a:solidFill>
              </a:rPr>
              <a:t>Ausgleichsrücklage 31.12.0</a:t>
            </a:r>
            <a:r>
              <a:rPr lang="de-DE" sz="1800" b="1" dirty="0">
                <a:solidFill>
                  <a:schemeClr val="tx1"/>
                </a:solidFill>
              </a:rPr>
              <a:t>0</a:t>
            </a:r>
            <a:r>
              <a:rPr lang="de-DE" sz="1800" dirty="0">
                <a:solidFill>
                  <a:schemeClr val="tx1"/>
                </a:solidFill>
              </a:rPr>
              <a:t>: 					0 €</a:t>
            </a:r>
          </a:p>
          <a:p>
            <a:pPr algn="l"/>
            <a:r>
              <a:rPr lang="de-DE" sz="1800" dirty="0">
                <a:solidFill>
                  <a:schemeClr val="tx1"/>
                </a:solidFill>
              </a:rPr>
              <a:t>Jahresfehlbetrag 0</a:t>
            </a:r>
            <a:r>
              <a:rPr lang="de-DE" sz="1800" b="1" dirty="0">
                <a:solidFill>
                  <a:schemeClr val="tx1"/>
                </a:solidFill>
              </a:rPr>
              <a:t>1</a:t>
            </a:r>
            <a:r>
              <a:rPr lang="de-DE" sz="1800" dirty="0">
                <a:solidFill>
                  <a:schemeClr val="tx1"/>
                </a:solidFill>
              </a:rPr>
              <a:t>: 				1.000.000 €</a:t>
            </a:r>
          </a:p>
          <a:p>
            <a:pPr algn="l"/>
            <a:endParaRPr lang="de-DE" sz="1800" dirty="0">
              <a:solidFill>
                <a:schemeClr val="tx1"/>
              </a:solidFill>
            </a:endParaRPr>
          </a:p>
          <a:p>
            <a:pPr algn="l"/>
            <a:r>
              <a:rPr lang="de-DE" sz="1800" dirty="0">
                <a:solidFill>
                  <a:schemeClr val="tx1"/>
                </a:solidFill>
              </a:rPr>
              <a:t>Der Jahresfehlbetrag 0</a:t>
            </a:r>
            <a:r>
              <a:rPr lang="de-DE" sz="1800" b="1" dirty="0">
                <a:solidFill>
                  <a:schemeClr val="tx1"/>
                </a:solidFill>
              </a:rPr>
              <a:t>1 </a:t>
            </a:r>
            <a:r>
              <a:rPr lang="de-DE" sz="1800" dirty="0">
                <a:solidFill>
                  <a:schemeClr val="tx1"/>
                </a:solidFill>
              </a:rPr>
              <a:t>wird gemäß § 75 Abs. 4 S. 1 2. Alt. GO NRW mit der allgemeinen Rücklage verrechnet: </a:t>
            </a:r>
            <a:br>
              <a:rPr lang="de-DE" sz="1800" dirty="0">
                <a:solidFill>
                  <a:schemeClr val="tx1"/>
                </a:solidFill>
              </a:rPr>
            </a:br>
            <a:br>
              <a:rPr lang="de-DE" sz="1800" dirty="0">
                <a:solidFill>
                  <a:schemeClr val="tx1"/>
                </a:solidFill>
              </a:rPr>
            </a:br>
            <a:r>
              <a:rPr lang="de-DE" sz="1800" dirty="0">
                <a:solidFill>
                  <a:schemeClr val="tx1"/>
                </a:solidFill>
              </a:rPr>
              <a:t>1 Mio. € / 2 Mio. € = 50 % &gt; 25 %</a:t>
            </a:r>
            <a:br>
              <a:rPr lang="de-DE" sz="1800" dirty="0">
                <a:solidFill>
                  <a:schemeClr val="tx1"/>
                </a:solidFill>
              </a:rPr>
            </a:br>
            <a:br>
              <a:rPr lang="de-DE" sz="1800" dirty="0">
                <a:solidFill>
                  <a:schemeClr val="tx1"/>
                </a:solidFill>
              </a:rPr>
            </a:br>
            <a:r>
              <a:rPr lang="de-DE" sz="1800" dirty="0">
                <a:solidFill>
                  <a:schemeClr val="tx1"/>
                </a:solidFill>
              </a:rPr>
              <a:t>Grenzwertüberschreitung erfolgt im Planjahr (0</a:t>
            </a:r>
            <a:r>
              <a:rPr lang="de-DE" sz="1800" b="1" dirty="0">
                <a:solidFill>
                  <a:schemeClr val="tx1"/>
                </a:solidFill>
              </a:rPr>
              <a:t>1</a:t>
            </a:r>
            <a:r>
              <a:rPr lang="de-DE" sz="1800" dirty="0">
                <a:solidFill>
                  <a:schemeClr val="tx1"/>
                </a:solidFill>
              </a:rPr>
              <a:t>) =&gt; </a:t>
            </a:r>
            <a:r>
              <a:rPr lang="de-DE" sz="1800" b="1" dirty="0">
                <a:solidFill>
                  <a:schemeClr val="tx1"/>
                </a:solidFill>
              </a:rPr>
              <a:t>HSK-Pflicht</a:t>
            </a:r>
            <a:endParaRPr lang="de-DE" sz="1600" b="1" dirty="0">
              <a:solidFill>
                <a:schemeClr val="tx1"/>
              </a:solidFill>
            </a:endParaRPr>
          </a:p>
        </p:txBody>
      </p:sp>
    </p:spTree>
    <p:extLst>
      <p:ext uri="{BB962C8B-B14F-4D97-AF65-F5344CB8AC3E}">
        <p14:creationId xmlns:p14="http://schemas.microsoft.com/office/powerpoint/2010/main" val="3732724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78E63A-F54E-81BF-D524-824767A0133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0D74EB7-E0BE-8790-29A8-128F35B2DD9F}"/>
              </a:ext>
            </a:extLst>
          </p:cNvPr>
          <p:cNvSpPr>
            <a:spLocks noGrp="1"/>
          </p:cNvSpPr>
          <p:nvPr>
            <p:ph type="ctrTitle"/>
          </p:nvPr>
        </p:nvSpPr>
        <p:spPr>
          <a:xfrm>
            <a:off x="179512" y="260648"/>
            <a:ext cx="5110336" cy="650503"/>
          </a:xfrm>
        </p:spPr>
        <p:txBody>
          <a:bodyPr>
            <a:normAutofit/>
          </a:bodyPr>
          <a:lstStyle/>
          <a:p>
            <a:pPr algn="l"/>
            <a:r>
              <a:rPr lang="de-DE" sz="2400" dirty="0" err="1">
                <a:solidFill>
                  <a:srgbClr val="0000FF"/>
                </a:solidFill>
                <a:latin typeface="Verdana" pitchFamily="34" charset="0"/>
                <a:ea typeface="Verdana" pitchFamily="34" charset="0"/>
              </a:rPr>
              <a:t>Kommuales</a:t>
            </a:r>
            <a:r>
              <a:rPr lang="de-DE" sz="2400" dirty="0">
                <a:solidFill>
                  <a:srgbClr val="0000FF"/>
                </a:solidFill>
                <a:latin typeface="Verdana" pitchFamily="34" charset="0"/>
                <a:ea typeface="Verdana" pitchFamily="34" charset="0"/>
              </a:rPr>
              <a:t> Finanzmanagement</a:t>
            </a:r>
          </a:p>
        </p:txBody>
      </p:sp>
      <p:sp>
        <p:nvSpPr>
          <p:cNvPr id="4" name="Foliennummernplatzhalter 3">
            <a:extLst>
              <a:ext uri="{FF2B5EF4-FFF2-40B4-BE49-F238E27FC236}">
                <a16:creationId xmlns:a16="http://schemas.microsoft.com/office/drawing/2014/main" id="{7FB4F53F-FCCB-5BBA-7E44-ED3D4530DD5C}"/>
              </a:ext>
            </a:extLst>
          </p:cNvPr>
          <p:cNvSpPr>
            <a:spLocks noGrp="1"/>
          </p:cNvSpPr>
          <p:nvPr>
            <p:ph type="sldNum" sz="quarter" idx="12"/>
          </p:nvPr>
        </p:nvSpPr>
        <p:spPr>
          <a:xfrm>
            <a:off x="8244408" y="6381328"/>
            <a:ext cx="442392" cy="365125"/>
          </a:xfrm>
        </p:spPr>
        <p:txBody>
          <a:bodyPr/>
          <a:lstStyle/>
          <a:p>
            <a:fld id="{1BE9E1C2-6CD5-4A92-82E0-03B9E2B5CCB6}" type="slidenum">
              <a:rPr lang="de-DE" smtClean="0"/>
              <a:pPr/>
              <a:t>24</a:t>
            </a:fld>
            <a:endParaRPr lang="de-DE" dirty="0"/>
          </a:p>
        </p:txBody>
      </p:sp>
      <p:sp>
        <p:nvSpPr>
          <p:cNvPr id="5" name="Fußzeilenplatzhalter 4">
            <a:extLst>
              <a:ext uri="{FF2B5EF4-FFF2-40B4-BE49-F238E27FC236}">
                <a16:creationId xmlns:a16="http://schemas.microsoft.com/office/drawing/2014/main" id="{9F62C783-4EDA-3177-BE78-1ECA7863C60E}"/>
              </a:ext>
            </a:extLst>
          </p:cNvPr>
          <p:cNvSpPr>
            <a:spLocks noGrp="1"/>
          </p:cNvSpPr>
          <p:nvPr>
            <p:ph type="ftr" sz="quarter" idx="11"/>
          </p:nvPr>
        </p:nvSpPr>
        <p:spPr>
          <a:xfrm>
            <a:off x="5364088" y="6381328"/>
            <a:ext cx="2895600" cy="365125"/>
          </a:xfrm>
        </p:spPr>
        <p:txBody>
          <a:bodyPr/>
          <a:lstStyle/>
          <a:p>
            <a:r>
              <a:rPr lang="de-DE" dirty="0"/>
              <a:t> © Holger Zensen          01.03.2026</a:t>
            </a:r>
          </a:p>
        </p:txBody>
      </p:sp>
      <p:cxnSp>
        <p:nvCxnSpPr>
          <p:cNvPr id="7" name="Gerade Verbindung 6">
            <a:extLst>
              <a:ext uri="{FF2B5EF4-FFF2-40B4-BE49-F238E27FC236}">
                <a16:creationId xmlns:a16="http://schemas.microsoft.com/office/drawing/2014/main" id="{AF9B82A4-45D9-25C2-85B3-24A917811195}"/>
              </a:ext>
            </a:extLst>
          </p:cNvPr>
          <p:cNvCxnSpPr/>
          <p:nvPr/>
        </p:nvCxnSpPr>
        <p:spPr>
          <a:xfrm>
            <a:off x="179512" y="836712"/>
            <a:ext cx="87129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Gerade Verbindung 7">
            <a:extLst>
              <a:ext uri="{FF2B5EF4-FFF2-40B4-BE49-F238E27FC236}">
                <a16:creationId xmlns:a16="http://schemas.microsoft.com/office/drawing/2014/main" id="{9692F048-84E5-AFAD-0D85-96DA1BA5488B}"/>
              </a:ext>
            </a:extLst>
          </p:cNvPr>
          <p:cNvCxnSpPr/>
          <p:nvPr/>
        </p:nvCxnSpPr>
        <p:spPr>
          <a:xfrm>
            <a:off x="179512" y="6309320"/>
            <a:ext cx="8712968"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feld 2">
            <a:extLst>
              <a:ext uri="{FF2B5EF4-FFF2-40B4-BE49-F238E27FC236}">
                <a16:creationId xmlns:a16="http://schemas.microsoft.com/office/drawing/2014/main" id="{D60DC15D-F3E0-810E-3EAC-54C82C18DFAF}"/>
              </a:ext>
            </a:extLst>
          </p:cNvPr>
          <p:cNvSpPr txBox="1"/>
          <p:nvPr/>
        </p:nvSpPr>
        <p:spPr>
          <a:xfrm>
            <a:off x="481773" y="915947"/>
            <a:ext cx="8101443" cy="1015663"/>
          </a:xfrm>
          <a:prstGeom prst="rect">
            <a:avLst/>
          </a:prstGeom>
          <a:noFill/>
        </p:spPr>
        <p:txBody>
          <a:bodyPr wrap="square" rtlCol="0">
            <a:spAutoFit/>
          </a:bodyPr>
          <a:lstStyle/>
          <a:p>
            <a:r>
              <a:rPr lang="de-DE" sz="2400" b="1" u="sng" dirty="0"/>
              <a:t>Haushaltssicherungskonzept (HSK)</a:t>
            </a:r>
            <a:endParaRPr lang="de-DE" b="1" dirty="0"/>
          </a:p>
          <a:p>
            <a:endParaRPr lang="de-DE" b="1" dirty="0"/>
          </a:p>
          <a:p>
            <a:endParaRPr lang="de-DE" b="1" dirty="0"/>
          </a:p>
        </p:txBody>
      </p:sp>
      <p:sp>
        <p:nvSpPr>
          <p:cNvPr id="9" name="Inhaltsplatzhalter 2">
            <a:extLst>
              <a:ext uri="{FF2B5EF4-FFF2-40B4-BE49-F238E27FC236}">
                <a16:creationId xmlns:a16="http://schemas.microsoft.com/office/drawing/2014/main" id="{503C5448-564E-7DFD-52E2-0017783EFFF7}"/>
              </a:ext>
            </a:extLst>
          </p:cNvPr>
          <p:cNvSpPr txBox="1">
            <a:spLocks/>
          </p:cNvSpPr>
          <p:nvPr/>
        </p:nvSpPr>
        <p:spPr>
          <a:xfrm>
            <a:off x="473306" y="1487215"/>
            <a:ext cx="8712968" cy="498552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de-DE" sz="1800" b="1" u="sng" dirty="0">
                <a:solidFill>
                  <a:schemeClr val="tx1"/>
                </a:solidFill>
              </a:rPr>
              <a:t>Beispiel : Reduktion der allgemeinen Rücklage</a:t>
            </a:r>
            <a:r>
              <a:rPr lang="de-DE" sz="1800" dirty="0">
                <a:solidFill>
                  <a:schemeClr val="tx1"/>
                </a:solidFill>
              </a:rPr>
              <a:t>:</a:t>
            </a:r>
          </a:p>
          <a:p>
            <a:pPr algn="l"/>
            <a:r>
              <a:rPr lang="de-DE" sz="1800" b="1" dirty="0">
                <a:solidFill>
                  <a:schemeClr val="tx1"/>
                </a:solidFill>
              </a:rPr>
              <a:t>Version B: </a:t>
            </a:r>
            <a:r>
              <a:rPr lang="de-DE" sz="1800" b="1" i="1" dirty="0">
                <a:solidFill>
                  <a:schemeClr val="tx1"/>
                </a:solidFill>
              </a:rPr>
              <a:t>Verlustvortrag</a:t>
            </a:r>
            <a:endParaRPr lang="de-DE" sz="1800" i="1" dirty="0">
              <a:solidFill>
                <a:schemeClr val="tx1"/>
              </a:solidFill>
            </a:endParaRPr>
          </a:p>
          <a:p>
            <a:pPr algn="l"/>
            <a:r>
              <a:rPr lang="de-DE" sz="1800" dirty="0">
                <a:solidFill>
                  <a:schemeClr val="tx1"/>
                </a:solidFill>
              </a:rPr>
              <a:t>Haushaltplanung der Gemeinde G</a:t>
            </a:r>
          </a:p>
          <a:p>
            <a:pPr algn="l"/>
            <a:r>
              <a:rPr lang="de-DE" sz="1800" dirty="0">
                <a:solidFill>
                  <a:schemeClr val="tx1"/>
                </a:solidFill>
              </a:rPr>
              <a:t>Allgemeine Rücklage 31.12.0</a:t>
            </a:r>
            <a:r>
              <a:rPr lang="de-DE" sz="1800" b="1" dirty="0">
                <a:solidFill>
                  <a:schemeClr val="tx1"/>
                </a:solidFill>
              </a:rPr>
              <a:t>0</a:t>
            </a:r>
            <a:r>
              <a:rPr lang="de-DE" sz="1800" dirty="0">
                <a:solidFill>
                  <a:schemeClr val="tx1"/>
                </a:solidFill>
              </a:rPr>
              <a:t>:			2.000.000 €</a:t>
            </a:r>
          </a:p>
          <a:p>
            <a:pPr algn="l"/>
            <a:r>
              <a:rPr lang="de-DE" sz="1800" dirty="0">
                <a:solidFill>
                  <a:schemeClr val="tx1"/>
                </a:solidFill>
              </a:rPr>
              <a:t>Ausgleichsrücklage 31.12.0</a:t>
            </a:r>
            <a:r>
              <a:rPr lang="de-DE" sz="1800" b="1" dirty="0">
                <a:solidFill>
                  <a:schemeClr val="tx1"/>
                </a:solidFill>
              </a:rPr>
              <a:t>0</a:t>
            </a:r>
            <a:r>
              <a:rPr lang="de-DE" sz="1800" dirty="0">
                <a:solidFill>
                  <a:schemeClr val="tx1"/>
                </a:solidFill>
              </a:rPr>
              <a:t>: 					0 €</a:t>
            </a:r>
          </a:p>
          <a:p>
            <a:pPr algn="l"/>
            <a:r>
              <a:rPr lang="de-DE" sz="1800" dirty="0">
                <a:solidFill>
                  <a:schemeClr val="tx1"/>
                </a:solidFill>
              </a:rPr>
              <a:t>Jahresfehlbetrag 0</a:t>
            </a:r>
            <a:r>
              <a:rPr lang="de-DE" sz="1800" b="1" dirty="0">
                <a:solidFill>
                  <a:schemeClr val="tx1"/>
                </a:solidFill>
              </a:rPr>
              <a:t>1</a:t>
            </a:r>
            <a:r>
              <a:rPr lang="de-DE" sz="1800" dirty="0">
                <a:solidFill>
                  <a:schemeClr val="tx1"/>
                </a:solidFill>
              </a:rPr>
              <a:t>: 				1.000.000 €</a:t>
            </a:r>
          </a:p>
          <a:p>
            <a:pPr algn="l"/>
            <a:r>
              <a:rPr lang="de-DE" sz="1800" i="1" dirty="0">
                <a:solidFill>
                  <a:schemeClr val="tx1"/>
                </a:solidFill>
              </a:rPr>
              <a:t>Fehlbetrag wird vorgetragen </a:t>
            </a:r>
            <a:r>
              <a:rPr lang="de-DE" sz="1800" dirty="0">
                <a:solidFill>
                  <a:schemeClr val="tx1"/>
                </a:solidFill>
              </a:rPr>
              <a:t>(Verlustvortrag) (§ 75 Abs. 4 S. 1 1. Alt. GO NRW)</a:t>
            </a:r>
          </a:p>
          <a:p>
            <a:pPr algn="l"/>
            <a:r>
              <a:rPr lang="de-DE" sz="1800" b="1" dirty="0">
                <a:solidFill>
                  <a:schemeClr val="tx1"/>
                </a:solidFill>
              </a:rPr>
              <a:t>Sachverhaltsfortführung</a:t>
            </a:r>
          </a:p>
          <a:p>
            <a:pPr algn="l"/>
            <a:r>
              <a:rPr lang="de-DE" sz="1800" b="1" dirty="0">
                <a:solidFill>
                  <a:schemeClr val="tx1"/>
                </a:solidFill>
              </a:rPr>
              <a:t>Jahre 00</a:t>
            </a:r>
            <a:r>
              <a:rPr lang="de-DE" sz="1800" dirty="0">
                <a:solidFill>
                  <a:schemeClr val="tx1"/>
                </a:solidFill>
              </a:rPr>
              <a:t>, 0</a:t>
            </a:r>
            <a:r>
              <a:rPr lang="de-DE" sz="1800" b="1" dirty="0">
                <a:solidFill>
                  <a:schemeClr val="tx1"/>
                </a:solidFill>
              </a:rPr>
              <a:t>2</a:t>
            </a:r>
            <a:r>
              <a:rPr lang="de-DE" sz="1800" dirty="0">
                <a:solidFill>
                  <a:schemeClr val="tx1"/>
                </a:solidFill>
              </a:rPr>
              <a:t>–0</a:t>
            </a:r>
            <a:r>
              <a:rPr lang="de-DE" sz="1800" b="1" dirty="0">
                <a:solidFill>
                  <a:schemeClr val="tx1"/>
                </a:solidFill>
              </a:rPr>
              <a:t>4</a:t>
            </a:r>
            <a:r>
              <a:rPr lang="de-DE" sz="1800" dirty="0">
                <a:solidFill>
                  <a:schemeClr val="tx1"/>
                </a:solidFill>
              </a:rPr>
              <a:t> je Jahresergebnisse in Höhe von 			0 €</a:t>
            </a:r>
          </a:p>
          <a:p>
            <a:pPr algn="l"/>
            <a:r>
              <a:rPr lang="de-DE" sz="1800" i="1" dirty="0">
                <a:solidFill>
                  <a:schemeClr val="tx1"/>
                </a:solidFill>
              </a:rPr>
              <a:t>Keine Deckung des vorgetragenen Fehlbetrages aus 0</a:t>
            </a:r>
            <a:r>
              <a:rPr lang="de-DE" sz="1800" b="1" i="1" dirty="0">
                <a:solidFill>
                  <a:schemeClr val="tx1"/>
                </a:solidFill>
              </a:rPr>
              <a:t>1</a:t>
            </a:r>
            <a:r>
              <a:rPr lang="de-DE" sz="1800" i="1" dirty="0">
                <a:solidFill>
                  <a:schemeClr val="tx1"/>
                </a:solidFill>
              </a:rPr>
              <a:t> durch Jahresüberschüsse möglich!</a:t>
            </a:r>
          </a:p>
          <a:p>
            <a:pPr algn="l"/>
            <a:r>
              <a:rPr lang="de-DE" sz="1800" dirty="0">
                <a:solidFill>
                  <a:schemeClr val="tx1"/>
                </a:solidFill>
              </a:rPr>
              <a:t>Der ungedeckte Verlustvortrag aus 0</a:t>
            </a:r>
            <a:r>
              <a:rPr lang="de-DE" sz="1800" b="1" dirty="0">
                <a:solidFill>
                  <a:schemeClr val="tx1"/>
                </a:solidFill>
              </a:rPr>
              <a:t>1 </a:t>
            </a:r>
            <a:r>
              <a:rPr lang="de-DE" sz="1800" dirty="0">
                <a:solidFill>
                  <a:schemeClr val="tx1"/>
                </a:solidFill>
              </a:rPr>
              <a:t>ist Ende 0</a:t>
            </a:r>
            <a:r>
              <a:rPr lang="de-DE" sz="1800" b="1" dirty="0">
                <a:solidFill>
                  <a:schemeClr val="tx1"/>
                </a:solidFill>
              </a:rPr>
              <a:t>4 </a:t>
            </a:r>
            <a:r>
              <a:rPr lang="de-DE" sz="1800" dirty="0">
                <a:solidFill>
                  <a:schemeClr val="tx1"/>
                </a:solidFill>
              </a:rPr>
              <a:t>mit der allgemeinen Rücklage zu verrechnen (§ 95 Abs. 2 S. 3 GO NRW):</a:t>
            </a:r>
            <a:br>
              <a:rPr lang="de-DE" sz="1800" dirty="0">
                <a:solidFill>
                  <a:schemeClr val="tx1"/>
                </a:solidFill>
              </a:rPr>
            </a:br>
            <a:br>
              <a:rPr lang="de-DE" sz="1000" dirty="0">
                <a:solidFill>
                  <a:schemeClr val="tx1"/>
                </a:solidFill>
              </a:rPr>
            </a:br>
            <a:r>
              <a:rPr lang="de-DE" sz="1800" dirty="0">
                <a:solidFill>
                  <a:schemeClr val="tx1"/>
                </a:solidFill>
              </a:rPr>
              <a:t>1 Mio. € / 2 Mio. € = 50 % &gt; 25 %</a:t>
            </a:r>
            <a:br>
              <a:rPr lang="de-DE" sz="1800" dirty="0">
                <a:solidFill>
                  <a:schemeClr val="tx1"/>
                </a:solidFill>
              </a:rPr>
            </a:br>
            <a:br>
              <a:rPr lang="de-DE" sz="1000" dirty="0">
                <a:solidFill>
                  <a:schemeClr val="tx1"/>
                </a:solidFill>
              </a:rPr>
            </a:br>
            <a:r>
              <a:rPr lang="de-DE" sz="1800" dirty="0">
                <a:solidFill>
                  <a:schemeClr val="tx1"/>
                </a:solidFill>
              </a:rPr>
              <a:t>Grenzwertüberschreitung erfolgt </a:t>
            </a:r>
            <a:r>
              <a:rPr lang="de-DE" sz="1800" i="1" dirty="0">
                <a:solidFill>
                  <a:schemeClr val="tx1"/>
                </a:solidFill>
              </a:rPr>
              <a:t>nicht</a:t>
            </a:r>
            <a:r>
              <a:rPr lang="de-DE" sz="1800" dirty="0">
                <a:solidFill>
                  <a:schemeClr val="tx1"/>
                </a:solidFill>
              </a:rPr>
              <a:t> im Planjahr (0</a:t>
            </a:r>
            <a:r>
              <a:rPr lang="de-DE" sz="1800" b="1" dirty="0">
                <a:solidFill>
                  <a:schemeClr val="tx1"/>
                </a:solidFill>
              </a:rPr>
              <a:t>1</a:t>
            </a:r>
            <a:r>
              <a:rPr lang="de-DE" sz="1800" dirty="0">
                <a:solidFill>
                  <a:schemeClr val="tx1"/>
                </a:solidFill>
              </a:rPr>
              <a:t>) =&gt; </a:t>
            </a:r>
            <a:r>
              <a:rPr lang="de-DE" sz="1800" b="1" i="1" u="sng" dirty="0">
                <a:solidFill>
                  <a:schemeClr val="tx1"/>
                </a:solidFill>
              </a:rPr>
              <a:t>keine</a:t>
            </a:r>
            <a:r>
              <a:rPr lang="de-DE" sz="1800" dirty="0">
                <a:solidFill>
                  <a:schemeClr val="tx1"/>
                </a:solidFill>
              </a:rPr>
              <a:t> HSK-Pflicht</a:t>
            </a:r>
            <a:endParaRPr lang="de-DE" sz="1600" dirty="0">
              <a:solidFill>
                <a:schemeClr val="tx1"/>
              </a:solidFill>
            </a:endParaRPr>
          </a:p>
        </p:txBody>
      </p:sp>
    </p:spTree>
    <p:extLst>
      <p:ext uri="{BB962C8B-B14F-4D97-AF65-F5344CB8AC3E}">
        <p14:creationId xmlns:p14="http://schemas.microsoft.com/office/powerpoint/2010/main" val="2481181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B909BD-4A06-095E-FB89-71048996946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364A20D-4E5E-49C0-FC12-119A6C3B89C2}"/>
              </a:ext>
            </a:extLst>
          </p:cNvPr>
          <p:cNvSpPr>
            <a:spLocks noGrp="1"/>
          </p:cNvSpPr>
          <p:nvPr>
            <p:ph type="ctrTitle"/>
          </p:nvPr>
        </p:nvSpPr>
        <p:spPr>
          <a:xfrm>
            <a:off x="179512" y="260648"/>
            <a:ext cx="5110336" cy="650503"/>
          </a:xfrm>
        </p:spPr>
        <p:txBody>
          <a:bodyPr>
            <a:normAutofit/>
          </a:bodyPr>
          <a:lstStyle/>
          <a:p>
            <a:pPr algn="l"/>
            <a:r>
              <a:rPr lang="de-DE" sz="2400" dirty="0" err="1">
                <a:solidFill>
                  <a:srgbClr val="0000FF"/>
                </a:solidFill>
                <a:latin typeface="Verdana" pitchFamily="34" charset="0"/>
                <a:ea typeface="Verdana" pitchFamily="34" charset="0"/>
              </a:rPr>
              <a:t>Kommuales</a:t>
            </a:r>
            <a:r>
              <a:rPr lang="de-DE" sz="2400" dirty="0">
                <a:solidFill>
                  <a:srgbClr val="0000FF"/>
                </a:solidFill>
                <a:latin typeface="Verdana" pitchFamily="34" charset="0"/>
                <a:ea typeface="Verdana" pitchFamily="34" charset="0"/>
              </a:rPr>
              <a:t> Finanzmanagement</a:t>
            </a:r>
          </a:p>
        </p:txBody>
      </p:sp>
      <p:sp>
        <p:nvSpPr>
          <p:cNvPr id="4" name="Foliennummernplatzhalter 3">
            <a:extLst>
              <a:ext uri="{FF2B5EF4-FFF2-40B4-BE49-F238E27FC236}">
                <a16:creationId xmlns:a16="http://schemas.microsoft.com/office/drawing/2014/main" id="{9D7353F6-0C91-AC08-DACB-7A4CCA2BAA18}"/>
              </a:ext>
            </a:extLst>
          </p:cNvPr>
          <p:cNvSpPr>
            <a:spLocks noGrp="1"/>
          </p:cNvSpPr>
          <p:nvPr>
            <p:ph type="sldNum" sz="quarter" idx="12"/>
          </p:nvPr>
        </p:nvSpPr>
        <p:spPr>
          <a:xfrm>
            <a:off x="8244408" y="6381328"/>
            <a:ext cx="442392" cy="365125"/>
          </a:xfrm>
        </p:spPr>
        <p:txBody>
          <a:bodyPr/>
          <a:lstStyle/>
          <a:p>
            <a:fld id="{1BE9E1C2-6CD5-4A92-82E0-03B9E2B5CCB6}" type="slidenum">
              <a:rPr lang="de-DE" smtClean="0"/>
              <a:pPr/>
              <a:t>25</a:t>
            </a:fld>
            <a:endParaRPr lang="de-DE" dirty="0"/>
          </a:p>
        </p:txBody>
      </p:sp>
      <p:sp>
        <p:nvSpPr>
          <p:cNvPr id="5" name="Fußzeilenplatzhalter 4">
            <a:extLst>
              <a:ext uri="{FF2B5EF4-FFF2-40B4-BE49-F238E27FC236}">
                <a16:creationId xmlns:a16="http://schemas.microsoft.com/office/drawing/2014/main" id="{A979A3FD-11F5-E2E3-2744-C3E93DDA3E16}"/>
              </a:ext>
            </a:extLst>
          </p:cNvPr>
          <p:cNvSpPr>
            <a:spLocks noGrp="1"/>
          </p:cNvSpPr>
          <p:nvPr>
            <p:ph type="ftr" sz="quarter" idx="11"/>
          </p:nvPr>
        </p:nvSpPr>
        <p:spPr>
          <a:xfrm>
            <a:off x="5364088" y="6381328"/>
            <a:ext cx="2895600" cy="365125"/>
          </a:xfrm>
        </p:spPr>
        <p:txBody>
          <a:bodyPr/>
          <a:lstStyle/>
          <a:p>
            <a:r>
              <a:rPr lang="de-DE" dirty="0"/>
              <a:t> © Holger Zensen          01.03.2026</a:t>
            </a:r>
          </a:p>
        </p:txBody>
      </p:sp>
      <p:cxnSp>
        <p:nvCxnSpPr>
          <p:cNvPr id="7" name="Gerade Verbindung 6">
            <a:extLst>
              <a:ext uri="{FF2B5EF4-FFF2-40B4-BE49-F238E27FC236}">
                <a16:creationId xmlns:a16="http://schemas.microsoft.com/office/drawing/2014/main" id="{12A557DA-E2FA-1349-FE7B-8CB36B6FEEC2}"/>
              </a:ext>
            </a:extLst>
          </p:cNvPr>
          <p:cNvCxnSpPr/>
          <p:nvPr/>
        </p:nvCxnSpPr>
        <p:spPr>
          <a:xfrm>
            <a:off x="179512" y="836712"/>
            <a:ext cx="87129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Gerade Verbindung 7">
            <a:extLst>
              <a:ext uri="{FF2B5EF4-FFF2-40B4-BE49-F238E27FC236}">
                <a16:creationId xmlns:a16="http://schemas.microsoft.com/office/drawing/2014/main" id="{1258CBA4-10A9-8053-75D3-E4D428B4D953}"/>
              </a:ext>
            </a:extLst>
          </p:cNvPr>
          <p:cNvCxnSpPr/>
          <p:nvPr/>
        </p:nvCxnSpPr>
        <p:spPr>
          <a:xfrm>
            <a:off x="179512" y="6309320"/>
            <a:ext cx="8712968"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feld 2">
            <a:extLst>
              <a:ext uri="{FF2B5EF4-FFF2-40B4-BE49-F238E27FC236}">
                <a16:creationId xmlns:a16="http://schemas.microsoft.com/office/drawing/2014/main" id="{2DFD9E13-3AE3-6D15-8E94-423CCF251BA4}"/>
              </a:ext>
            </a:extLst>
          </p:cNvPr>
          <p:cNvSpPr txBox="1"/>
          <p:nvPr/>
        </p:nvSpPr>
        <p:spPr>
          <a:xfrm>
            <a:off x="481773" y="915947"/>
            <a:ext cx="8101443" cy="738664"/>
          </a:xfrm>
          <a:prstGeom prst="rect">
            <a:avLst/>
          </a:prstGeom>
          <a:noFill/>
        </p:spPr>
        <p:txBody>
          <a:bodyPr wrap="square" rtlCol="0">
            <a:spAutoFit/>
          </a:bodyPr>
          <a:lstStyle/>
          <a:p>
            <a:r>
              <a:rPr lang="de-DE" sz="2400" b="1" u="sng" dirty="0"/>
              <a:t>Haushaltssicherungskonzept (HSK)</a:t>
            </a:r>
            <a:endParaRPr lang="de-DE" b="1" dirty="0"/>
          </a:p>
          <a:p>
            <a:endParaRPr lang="de-DE" b="1" dirty="0"/>
          </a:p>
        </p:txBody>
      </p:sp>
      <p:sp>
        <p:nvSpPr>
          <p:cNvPr id="6" name="Inhaltsplatzhalter 2">
            <a:extLst>
              <a:ext uri="{FF2B5EF4-FFF2-40B4-BE49-F238E27FC236}">
                <a16:creationId xmlns:a16="http://schemas.microsoft.com/office/drawing/2014/main" id="{17C87F30-1FFE-96DE-13FA-2CA3AE9E3D7C}"/>
              </a:ext>
            </a:extLst>
          </p:cNvPr>
          <p:cNvSpPr txBox="1">
            <a:spLocks/>
          </p:cNvSpPr>
          <p:nvPr/>
        </p:nvSpPr>
        <p:spPr>
          <a:xfrm>
            <a:off x="534139" y="1260000"/>
            <a:ext cx="8609861" cy="498552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de-DE" sz="1600" dirty="0">
              <a:solidFill>
                <a:schemeClr val="tx1"/>
              </a:solidFill>
            </a:endParaRPr>
          </a:p>
          <a:p>
            <a:pPr algn="l"/>
            <a:r>
              <a:rPr lang="de-DE" sz="1600" dirty="0">
                <a:solidFill>
                  <a:schemeClr val="tx1"/>
                </a:solidFill>
              </a:rPr>
              <a:t>Das vorangegangene Beispiel zeigt auf, dass durch einen Verlustvortrag ein HSK vermieden werden kann </a:t>
            </a:r>
            <a:br>
              <a:rPr lang="de-DE" sz="1600" dirty="0">
                <a:solidFill>
                  <a:schemeClr val="tx1"/>
                </a:solidFill>
              </a:rPr>
            </a:br>
            <a:r>
              <a:rPr lang="de-DE" sz="1600" dirty="0">
                <a:solidFill>
                  <a:schemeClr val="tx1"/>
                </a:solidFill>
              </a:rPr>
              <a:t>(Version A versus Version B).</a:t>
            </a:r>
          </a:p>
          <a:p>
            <a:pPr algn="l"/>
            <a:endParaRPr lang="de-DE" sz="1600" dirty="0">
              <a:solidFill>
                <a:schemeClr val="tx1"/>
              </a:solidFill>
            </a:endParaRPr>
          </a:p>
          <a:p>
            <a:pPr algn="l">
              <a:buFont typeface="Wingdings" panose="05000000000000000000" pitchFamily="2" charset="2"/>
              <a:buChar char="ü"/>
            </a:pPr>
            <a:endParaRPr lang="de-DE" sz="1600" dirty="0">
              <a:solidFill>
                <a:schemeClr val="tx1"/>
              </a:solidFill>
            </a:endParaRPr>
          </a:p>
          <a:p>
            <a:pPr algn="l"/>
            <a:r>
              <a:rPr lang="de-DE" sz="1600" dirty="0">
                <a:solidFill>
                  <a:schemeClr val="tx1"/>
                </a:solidFill>
              </a:rPr>
              <a:t>Zugleich wird gezeigt, dass die vorgeschriebene Verrechnung eines Verlustvortrags mit der allgemeinen Rücklage durchaus dazu führen kann, dass ein Verlustvortrag zu einem HSK (spätestens im fünften Jahr der mittelfristigen Planung) führen kann.</a:t>
            </a:r>
            <a:br>
              <a:rPr lang="de-DE" sz="1600" dirty="0">
                <a:solidFill>
                  <a:schemeClr val="tx1"/>
                </a:solidFill>
              </a:rPr>
            </a:br>
            <a:br>
              <a:rPr lang="de-DE" sz="1600" dirty="0">
                <a:solidFill>
                  <a:schemeClr val="tx1"/>
                </a:solidFill>
              </a:rPr>
            </a:br>
            <a:endParaRPr lang="de-DE" sz="1600" dirty="0">
              <a:solidFill>
                <a:schemeClr val="tx1"/>
              </a:solidFill>
            </a:endParaRPr>
          </a:p>
          <a:p>
            <a:pPr algn="l"/>
            <a:r>
              <a:rPr lang="de-DE" sz="1600" dirty="0">
                <a:solidFill>
                  <a:schemeClr val="tx1"/>
                </a:solidFill>
              </a:rPr>
              <a:t>Wenn nämlich die </a:t>
            </a:r>
            <a:r>
              <a:rPr lang="de-DE" sz="1600" b="1" dirty="0">
                <a:solidFill>
                  <a:schemeClr val="tx1"/>
                </a:solidFill>
              </a:rPr>
              <a:t>Ist</a:t>
            </a:r>
            <a:r>
              <a:rPr lang="de-DE" sz="1600" dirty="0">
                <a:solidFill>
                  <a:schemeClr val="tx1"/>
                </a:solidFill>
              </a:rPr>
              <a:t>-Entwicklung im Beispiel 3 (Version B) der </a:t>
            </a:r>
            <a:r>
              <a:rPr lang="de-DE" sz="1600" b="1" dirty="0">
                <a:solidFill>
                  <a:schemeClr val="tx1"/>
                </a:solidFill>
              </a:rPr>
              <a:t>Plan</a:t>
            </a:r>
            <a:r>
              <a:rPr lang="de-DE" sz="1600" dirty="0">
                <a:solidFill>
                  <a:schemeClr val="tx1"/>
                </a:solidFill>
              </a:rPr>
              <a:t>-Entwicklung entspricht, wird die allgemeine Rücklage „durch Veränderungen des Haushalts [hier: durch vorgetragene Jahresfehlbeträge, die mit der allgemeinen Rücklage verrechnet werden] innerhalb des Planjahres [im Beispiel das Jahr 0</a:t>
            </a:r>
            <a:r>
              <a:rPr lang="de-DE" sz="1600" b="1" dirty="0">
                <a:solidFill>
                  <a:schemeClr val="tx1"/>
                </a:solidFill>
              </a:rPr>
              <a:t>4</a:t>
            </a:r>
            <a:r>
              <a:rPr lang="de-DE" sz="1600" dirty="0">
                <a:solidFill>
                  <a:schemeClr val="tx1"/>
                </a:solidFill>
              </a:rPr>
              <a:t>] … um mehr als ein Viertel verringert“ (§ 76 Abs. 1 S. 1 Nr. 1 GO NRW)!</a:t>
            </a:r>
            <a:endParaRPr lang="de-DE" sz="2000" baseline="30000" dirty="0">
              <a:solidFill>
                <a:schemeClr val="tx1"/>
              </a:solidFill>
            </a:endParaRPr>
          </a:p>
          <a:p>
            <a:pPr algn="l"/>
            <a:endParaRPr lang="de-DE" sz="1600" dirty="0">
              <a:solidFill>
                <a:schemeClr val="tx1"/>
              </a:solidFill>
            </a:endParaRPr>
          </a:p>
          <a:p>
            <a:pPr algn="l"/>
            <a:endParaRPr lang="de-DE" sz="1600" dirty="0">
              <a:solidFill>
                <a:schemeClr val="tx1"/>
              </a:solidFill>
            </a:endParaRPr>
          </a:p>
          <a:p>
            <a:pPr algn="l"/>
            <a:endParaRPr lang="de-DE" sz="1600" dirty="0">
              <a:solidFill>
                <a:schemeClr val="tx1"/>
              </a:solidFill>
            </a:endParaRPr>
          </a:p>
        </p:txBody>
      </p:sp>
    </p:spTree>
    <p:extLst>
      <p:ext uri="{BB962C8B-B14F-4D97-AF65-F5344CB8AC3E}">
        <p14:creationId xmlns:p14="http://schemas.microsoft.com/office/powerpoint/2010/main" val="264478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7D7E2-126E-560C-BE0D-F3167EA7FA8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D4E8579-07FD-4607-09A7-66BDB502874F}"/>
              </a:ext>
            </a:extLst>
          </p:cNvPr>
          <p:cNvSpPr>
            <a:spLocks noGrp="1"/>
          </p:cNvSpPr>
          <p:nvPr>
            <p:ph type="ctrTitle"/>
          </p:nvPr>
        </p:nvSpPr>
        <p:spPr>
          <a:xfrm>
            <a:off x="179512" y="260648"/>
            <a:ext cx="5110336" cy="650503"/>
          </a:xfrm>
        </p:spPr>
        <p:txBody>
          <a:bodyPr>
            <a:normAutofit/>
          </a:bodyPr>
          <a:lstStyle/>
          <a:p>
            <a:pPr algn="l"/>
            <a:r>
              <a:rPr lang="de-DE" sz="2400" dirty="0" err="1">
                <a:solidFill>
                  <a:srgbClr val="0000FF"/>
                </a:solidFill>
                <a:latin typeface="Verdana" pitchFamily="34" charset="0"/>
                <a:ea typeface="Verdana" pitchFamily="34" charset="0"/>
              </a:rPr>
              <a:t>Kommuales</a:t>
            </a:r>
            <a:r>
              <a:rPr lang="de-DE" sz="2400" dirty="0">
                <a:solidFill>
                  <a:srgbClr val="0000FF"/>
                </a:solidFill>
                <a:latin typeface="Verdana" pitchFamily="34" charset="0"/>
                <a:ea typeface="Verdana" pitchFamily="34" charset="0"/>
              </a:rPr>
              <a:t> Finanzmanagement</a:t>
            </a:r>
          </a:p>
        </p:txBody>
      </p:sp>
      <p:sp>
        <p:nvSpPr>
          <p:cNvPr id="4" name="Foliennummernplatzhalter 3">
            <a:extLst>
              <a:ext uri="{FF2B5EF4-FFF2-40B4-BE49-F238E27FC236}">
                <a16:creationId xmlns:a16="http://schemas.microsoft.com/office/drawing/2014/main" id="{54EE3B5C-21C8-BACB-DBA3-DB248EB97C1F}"/>
              </a:ext>
            </a:extLst>
          </p:cNvPr>
          <p:cNvSpPr>
            <a:spLocks noGrp="1"/>
          </p:cNvSpPr>
          <p:nvPr>
            <p:ph type="sldNum" sz="quarter" idx="12"/>
          </p:nvPr>
        </p:nvSpPr>
        <p:spPr>
          <a:xfrm>
            <a:off x="8244408" y="6381328"/>
            <a:ext cx="442392" cy="365125"/>
          </a:xfrm>
        </p:spPr>
        <p:txBody>
          <a:bodyPr/>
          <a:lstStyle/>
          <a:p>
            <a:fld id="{1BE9E1C2-6CD5-4A92-82E0-03B9E2B5CCB6}" type="slidenum">
              <a:rPr lang="de-DE" smtClean="0"/>
              <a:pPr/>
              <a:t>26</a:t>
            </a:fld>
            <a:endParaRPr lang="de-DE" dirty="0"/>
          </a:p>
        </p:txBody>
      </p:sp>
      <p:sp>
        <p:nvSpPr>
          <p:cNvPr id="5" name="Fußzeilenplatzhalter 4">
            <a:extLst>
              <a:ext uri="{FF2B5EF4-FFF2-40B4-BE49-F238E27FC236}">
                <a16:creationId xmlns:a16="http://schemas.microsoft.com/office/drawing/2014/main" id="{3148DFF0-BD84-13E4-AD00-622394B7DC5E}"/>
              </a:ext>
            </a:extLst>
          </p:cNvPr>
          <p:cNvSpPr>
            <a:spLocks noGrp="1"/>
          </p:cNvSpPr>
          <p:nvPr>
            <p:ph type="ftr" sz="quarter" idx="11"/>
          </p:nvPr>
        </p:nvSpPr>
        <p:spPr>
          <a:xfrm>
            <a:off x="5364088" y="6381328"/>
            <a:ext cx="2895600" cy="365125"/>
          </a:xfrm>
        </p:spPr>
        <p:txBody>
          <a:bodyPr/>
          <a:lstStyle/>
          <a:p>
            <a:r>
              <a:rPr lang="de-DE" dirty="0"/>
              <a:t> © Holger Zensen          04.05.2023</a:t>
            </a:r>
          </a:p>
        </p:txBody>
      </p:sp>
      <p:cxnSp>
        <p:nvCxnSpPr>
          <p:cNvPr id="7" name="Gerade Verbindung 6">
            <a:extLst>
              <a:ext uri="{FF2B5EF4-FFF2-40B4-BE49-F238E27FC236}">
                <a16:creationId xmlns:a16="http://schemas.microsoft.com/office/drawing/2014/main" id="{38BD69E5-9990-D76E-9B6B-BC34403D1415}"/>
              </a:ext>
            </a:extLst>
          </p:cNvPr>
          <p:cNvCxnSpPr/>
          <p:nvPr/>
        </p:nvCxnSpPr>
        <p:spPr>
          <a:xfrm>
            <a:off x="179512" y="836712"/>
            <a:ext cx="87129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Gerade Verbindung 7">
            <a:extLst>
              <a:ext uri="{FF2B5EF4-FFF2-40B4-BE49-F238E27FC236}">
                <a16:creationId xmlns:a16="http://schemas.microsoft.com/office/drawing/2014/main" id="{66782041-0D73-EA11-FFAC-C383517610F2}"/>
              </a:ext>
            </a:extLst>
          </p:cNvPr>
          <p:cNvCxnSpPr/>
          <p:nvPr/>
        </p:nvCxnSpPr>
        <p:spPr>
          <a:xfrm>
            <a:off x="179512" y="6309320"/>
            <a:ext cx="8712968"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feld 2">
            <a:extLst>
              <a:ext uri="{FF2B5EF4-FFF2-40B4-BE49-F238E27FC236}">
                <a16:creationId xmlns:a16="http://schemas.microsoft.com/office/drawing/2014/main" id="{530DA582-FFBB-DF2B-7771-E229D7F58B66}"/>
              </a:ext>
            </a:extLst>
          </p:cNvPr>
          <p:cNvSpPr txBox="1"/>
          <p:nvPr/>
        </p:nvSpPr>
        <p:spPr>
          <a:xfrm>
            <a:off x="481773" y="915947"/>
            <a:ext cx="8101443" cy="738664"/>
          </a:xfrm>
          <a:prstGeom prst="rect">
            <a:avLst/>
          </a:prstGeom>
          <a:noFill/>
        </p:spPr>
        <p:txBody>
          <a:bodyPr wrap="square" rtlCol="0">
            <a:spAutoFit/>
          </a:bodyPr>
          <a:lstStyle/>
          <a:p>
            <a:r>
              <a:rPr lang="de-DE" sz="2400" b="1" u="sng" dirty="0"/>
              <a:t>Haushaltssicherungskonzept (HSK)</a:t>
            </a:r>
            <a:endParaRPr lang="de-DE" b="1" dirty="0"/>
          </a:p>
          <a:p>
            <a:endParaRPr lang="de-DE" b="1" dirty="0"/>
          </a:p>
        </p:txBody>
      </p:sp>
      <p:sp>
        <p:nvSpPr>
          <p:cNvPr id="6" name="Inhaltsplatzhalter 2">
            <a:extLst>
              <a:ext uri="{FF2B5EF4-FFF2-40B4-BE49-F238E27FC236}">
                <a16:creationId xmlns:a16="http://schemas.microsoft.com/office/drawing/2014/main" id="{414DD35B-3B0D-B6A6-DA18-A6E0120DBD12}"/>
              </a:ext>
            </a:extLst>
          </p:cNvPr>
          <p:cNvSpPr txBox="1">
            <a:spLocks/>
          </p:cNvSpPr>
          <p:nvPr/>
        </p:nvSpPr>
        <p:spPr>
          <a:xfrm>
            <a:off x="534139" y="1260000"/>
            <a:ext cx="8609861" cy="498552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de-DE" sz="1600" dirty="0">
              <a:solidFill>
                <a:schemeClr val="tx1"/>
              </a:solidFill>
            </a:endParaRPr>
          </a:p>
          <a:p>
            <a:pPr algn="l"/>
            <a:r>
              <a:rPr lang="de-DE" sz="1600" b="1" dirty="0">
                <a:solidFill>
                  <a:schemeClr val="tx1"/>
                </a:solidFill>
              </a:rPr>
              <a:t>Nicht durch Eigenkapital gedeckter Fehlbetrag</a:t>
            </a:r>
          </a:p>
          <a:p>
            <a:pPr algn="l"/>
            <a:endParaRPr lang="de-DE" sz="1600" b="1" dirty="0">
              <a:solidFill>
                <a:schemeClr val="tx1"/>
              </a:solidFill>
            </a:endParaRPr>
          </a:p>
          <a:p>
            <a:pPr algn="l">
              <a:lnSpc>
                <a:spcPct val="150000"/>
              </a:lnSpc>
            </a:pPr>
            <a:r>
              <a:rPr lang="de-DE" sz="1600" dirty="0">
                <a:solidFill>
                  <a:schemeClr val="tx1"/>
                </a:solidFill>
              </a:rPr>
              <a:t>Direkte Verrechnungen mit der allgemeinen Rücklage stellen keine „Veränderungen des Haushalts“ dar und führen </a:t>
            </a:r>
            <a:r>
              <a:rPr lang="de-DE" sz="1600" u="sng" dirty="0">
                <a:solidFill>
                  <a:schemeClr val="tx1"/>
                </a:solidFill>
              </a:rPr>
              <a:t>nicht</a:t>
            </a:r>
            <a:r>
              <a:rPr lang="de-DE" sz="1600" dirty="0">
                <a:solidFill>
                  <a:schemeClr val="tx1"/>
                </a:solidFill>
              </a:rPr>
              <a:t> zu einer HSK-Pflicht gemäß § 76 Abs. 1 S. 1 Nr. 1 oder Nr. 2 GO NRW.</a:t>
            </a:r>
          </a:p>
          <a:p>
            <a:pPr algn="l">
              <a:lnSpc>
                <a:spcPct val="150000"/>
              </a:lnSpc>
            </a:pPr>
            <a:endParaRPr lang="de-DE" sz="1600" dirty="0">
              <a:solidFill>
                <a:schemeClr val="tx1"/>
              </a:solidFill>
            </a:endParaRPr>
          </a:p>
          <a:p>
            <a:pPr algn="l">
              <a:lnSpc>
                <a:spcPct val="150000"/>
              </a:lnSpc>
            </a:pPr>
            <a:r>
              <a:rPr lang="de-DE" sz="1600" dirty="0">
                <a:solidFill>
                  <a:schemeClr val="tx1"/>
                </a:solidFill>
              </a:rPr>
              <a:t>Anders im Falle des § 76 Abs. 1 S. 1 Nr. 3 GO NRW. </a:t>
            </a:r>
            <a:br>
              <a:rPr lang="de-DE" sz="1600" dirty="0">
                <a:solidFill>
                  <a:schemeClr val="tx1"/>
                </a:solidFill>
              </a:rPr>
            </a:br>
            <a:r>
              <a:rPr lang="de-DE" sz="1600" dirty="0">
                <a:solidFill>
                  <a:schemeClr val="tx1"/>
                </a:solidFill>
              </a:rPr>
              <a:t>Direkte Verrechnungen mit der allgemeinen Rücklage können zu einem negativen Eigenkapital und damit zum Ausweis eines nicht durch Eigenkapital gedeckten Fehlbetrags führen. Dies führt zur </a:t>
            </a:r>
            <a:r>
              <a:rPr lang="de-DE" sz="1600" b="1" dirty="0">
                <a:solidFill>
                  <a:schemeClr val="tx1"/>
                </a:solidFill>
              </a:rPr>
              <a:t>HSK-Pflicht</a:t>
            </a:r>
            <a:r>
              <a:rPr lang="de-DE" sz="1600" dirty="0">
                <a:solidFill>
                  <a:schemeClr val="tx1"/>
                </a:solidFill>
              </a:rPr>
              <a:t>.</a:t>
            </a:r>
          </a:p>
          <a:p>
            <a:pPr algn="l"/>
            <a:endParaRPr lang="de-DE" sz="1600" b="1" dirty="0">
              <a:solidFill>
                <a:schemeClr val="tx1"/>
              </a:solidFill>
            </a:endParaRPr>
          </a:p>
          <a:p>
            <a:pPr algn="l"/>
            <a:endParaRPr lang="de-DE" sz="1600" dirty="0">
              <a:solidFill>
                <a:schemeClr val="tx1"/>
              </a:solidFill>
            </a:endParaRPr>
          </a:p>
          <a:p>
            <a:pPr algn="l"/>
            <a:endParaRPr lang="de-DE" sz="1600" dirty="0">
              <a:solidFill>
                <a:schemeClr val="tx1"/>
              </a:solidFill>
            </a:endParaRPr>
          </a:p>
        </p:txBody>
      </p:sp>
    </p:spTree>
    <p:extLst>
      <p:ext uri="{BB962C8B-B14F-4D97-AF65-F5344CB8AC3E}">
        <p14:creationId xmlns:p14="http://schemas.microsoft.com/office/powerpoint/2010/main" val="4051505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A41D7-DCCE-A0A7-8C4F-EABA7B88178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46CADEF-477B-C5AD-20B2-4665BED29A55}"/>
              </a:ext>
            </a:extLst>
          </p:cNvPr>
          <p:cNvSpPr>
            <a:spLocks noGrp="1"/>
          </p:cNvSpPr>
          <p:nvPr>
            <p:ph type="ctrTitle"/>
          </p:nvPr>
        </p:nvSpPr>
        <p:spPr>
          <a:xfrm>
            <a:off x="179512" y="260648"/>
            <a:ext cx="5110336" cy="650503"/>
          </a:xfrm>
        </p:spPr>
        <p:txBody>
          <a:bodyPr>
            <a:normAutofit/>
          </a:bodyPr>
          <a:lstStyle/>
          <a:p>
            <a:pPr algn="l"/>
            <a:r>
              <a:rPr lang="de-DE" sz="2400" dirty="0" err="1">
                <a:solidFill>
                  <a:srgbClr val="0000FF"/>
                </a:solidFill>
                <a:latin typeface="Verdana" pitchFamily="34" charset="0"/>
                <a:ea typeface="Verdana" pitchFamily="34" charset="0"/>
              </a:rPr>
              <a:t>Kommuales</a:t>
            </a:r>
            <a:r>
              <a:rPr lang="de-DE" sz="2400" dirty="0">
                <a:solidFill>
                  <a:srgbClr val="0000FF"/>
                </a:solidFill>
                <a:latin typeface="Verdana" pitchFamily="34" charset="0"/>
                <a:ea typeface="Verdana" pitchFamily="34" charset="0"/>
              </a:rPr>
              <a:t> Finanzmanagement</a:t>
            </a:r>
          </a:p>
        </p:txBody>
      </p:sp>
      <p:sp>
        <p:nvSpPr>
          <p:cNvPr id="4" name="Foliennummernplatzhalter 3">
            <a:extLst>
              <a:ext uri="{FF2B5EF4-FFF2-40B4-BE49-F238E27FC236}">
                <a16:creationId xmlns:a16="http://schemas.microsoft.com/office/drawing/2014/main" id="{82E98F26-98A8-D80C-817F-4900EF520032}"/>
              </a:ext>
            </a:extLst>
          </p:cNvPr>
          <p:cNvSpPr>
            <a:spLocks noGrp="1"/>
          </p:cNvSpPr>
          <p:nvPr>
            <p:ph type="sldNum" sz="quarter" idx="12"/>
          </p:nvPr>
        </p:nvSpPr>
        <p:spPr>
          <a:xfrm>
            <a:off x="8244408" y="6381328"/>
            <a:ext cx="442392" cy="365125"/>
          </a:xfrm>
        </p:spPr>
        <p:txBody>
          <a:bodyPr/>
          <a:lstStyle/>
          <a:p>
            <a:fld id="{1BE9E1C2-6CD5-4A92-82E0-03B9E2B5CCB6}" type="slidenum">
              <a:rPr lang="de-DE" smtClean="0"/>
              <a:pPr/>
              <a:t>27</a:t>
            </a:fld>
            <a:endParaRPr lang="de-DE" dirty="0"/>
          </a:p>
        </p:txBody>
      </p:sp>
      <p:sp>
        <p:nvSpPr>
          <p:cNvPr id="5" name="Fußzeilenplatzhalter 4">
            <a:extLst>
              <a:ext uri="{FF2B5EF4-FFF2-40B4-BE49-F238E27FC236}">
                <a16:creationId xmlns:a16="http://schemas.microsoft.com/office/drawing/2014/main" id="{C7148ECD-7986-1D50-FCE5-D13183149EFE}"/>
              </a:ext>
            </a:extLst>
          </p:cNvPr>
          <p:cNvSpPr>
            <a:spLocks noGrp="1"/>
          </p:cNvSpPr>
          <p:nvPr>
            <p:ph type="ftr" sz="quarter" idx="11"/>
          </p:nvPr>
        </p:nvSpPr>
        <p:spPr>
          <a:xfrm>
            <a:off x="5364088" y="6381328"/>
            <a:ext cx="2895600" cy="365125"/>
          </a:xfrm>
        </p:spPr>
        <p:txBody>
          <a:bodyPr/>
          <a:lstStyle/>
          <a:p>
            <a:r>
              <a:rPr lang="de-DE" dirty="0"/>
              <a:t> © Holger Zensen          01.03.2026</a:t>
            </a:r>
          </a:p>
        </p:txBody>
      </p:sp>
      <p:cxnSp>
        <p:nvCxnSpPr>
          <p:cNvPr id="7" name="Gerade Verbindung 6">
            <a:extLst>
              <a:ext uri="{FF2B5EF4-FFF2-40B4-BE49-F238E27FC236}">
                <a16:creationId xmlns:a16="http://schemas.microsoft.com/office/drawing/2014/main" id="{F5EE4FA1-074B-0A6D-8387-81C6B80CFAA7}"/>
              </a:ext>
            </a:extLst>
          </p:cNvPr>
          <p:cNvCxnSpPr/>
          <p:nvPr/>
        </p:nvCxnSpPr>
        <p:spPr>
          <a:xfrm>
            <a:off x="179512" y="836712"/>
            <a:ext cx="87129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Gerade Verbindung 7">
            <a:extLst>
              <a:ext uri="{FF2B5EF4-FFF2-40B4-BE49-F238E27FC236}">
                <a16:creationId xmlns:a16="http://schemas.microsoft.com/office/drawing/2014/main" id="{7568BE80-5A4C-6C2C-F09C-D448734D2D93}"/>
              </a:ext>
            </a:extLst>
          </p:cNvPr>
          <p:cNvCxnSpPr/>
          <p:nvPr/>
        </p:nvCxnSpPr>
        <p:spPr>
          <a:xfrm>
            <a:off x="179512" y="6309320"/>
            <a:ext cx="8712968"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feld 2">
            <a:extLst>
              <a:ext uri="{FF2B5EF4-FFF2-40B4-BE49-F238E27FC236}">
                <a16:creationId xmlns:a16="http://schemas.microsoft.com/office/drawing/2014/main" id="{517ADD8D-7D35-5222-4501-0D5B5CBF2003}"/>
              </a:ext>
            </a:extLst>
          </p:cNvPr>
          <p:cNvSpPr txBox="1"/>
          <p:nvPr/>
        </p:nvSpPr>
        <p:spPr>
          <a:xfrm>
            <a:off x="481773" y="915947"/>
            <a:ext cx="8101443" cy="738664"/>
          </a:xfrm>
          <a:prstGeom prst="rect">
            <a:avLst/>
          </a:prstGeom>
          <a:noFill/>
        </p:spPr>
        <p:txBody>
          <a:bodyPr wrap="square" rtlCol="0">
            <a:spAutoFit/>
          </a:bodyPr>
          <a:lstStyle/>
          <a:p>
            <a:r>
              <a:rPr lang="de-DE" sz="2400" b="1" u="sng" dirty="0"/>
              <a:t>Haushaltssicherungskonzept (HSK)</a:t>
            </a:r>
            <a:endParaRPr lang="de-DE" b="1" dirty="0"/>
          </a:p>
          <a:p>
            <a:endParaRPr lang="de-DE" b="1" dirty="0"/>
          </a:p>
        </p:txBody>
      </p:sp>
      <p:sp>
        <p:nvSpPr>
          <p:cNvPr id="9" name="Inhaltsplatzhalter 2">
            <a:extLst>
              <a:ext uri="{FF2B5EF4-FFF2-40B4-BE49-F238E27FC236}">
                <a16:creationId xmlns:a16="http://schemas.microsoft.com/office/drawing/2014/main" id="{11799F04-D030-2F55-CBD8-245A47A4854B}"/>
              </a:ext>
            </a:extLst>
          </p:cNvPr>
          <p:cNvSpPr txBox="1">
            <a:spLocks/>
          </p:cNvSpPr>
          <p:nvPr/>
        </p:nvSpPr>
        <p:spPr>
          <a:xfrm>
            <a:off x="526587" y="1479966"/>
            <a:ext cx="8917433" cy="50040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de-DE" sz="1400" b="1" u="sng" dirty="0">
                <a:solidFill>
                  <a:schemeClr val="tx1"/>
                </a:solidFill>
              </a:rPr>
              <a:t>Beispiel, HSK-Pflicht</a:t>
            </a:r>
            <a:r>
              <a:rPr lang="de-DE" sz="1400" dirty="0">
                <a:solidFill>
                  <a:schemeClr val="tx1"/>
                </a:solidFill>
              </a:rPr>
              <a:t>:</a:t>
            </a:r>
          </a:p>
          <a:p>
            <a:pPr algn="l"/>
            <a:endParaRPr lang="de-DE" sz="1400" dirty="0">
              <a:solidFill>
                <a:schemeClr val="tx1"/>
              </a:solidFill>
            </a:endParaRPr>
          </a:p>
          <a:p>
            <a:pPr algn="l"/>
            <a:r>
              <a:rPr lang="de-DE" sz="1400" dirty="0">
                <a:solidFill>
                  <a:schemeClr val="tx1"/>
                </a:solidFill>
              </a:rPr>
              <a:t>Haushaltplanung/Jahresabschluss der Gemeinde G für das Jahr 0</a:t>
            </a:r>
            <a:r>
              <a:rPr lang="de-DE" sz="1400" b="1" dirty="0">
                <a:solidFill>
                  <a:schemeClr val="tx1"/>
                </a:solidFill>
              </a:rPr>
              <a:t>1</a:t>
            </a:r>
            <a:endParaRPr lang="de-DE" sz="1400" dirty="0">
              <a:solidFill>
                <a:schemeClr val="tx1"/>
              </a:solidFill>
            </a:endParaRPr>
          </a:p>
          <a:p>
            <a:pPr algn="l"/>
            <a:r>
              <a:rPr lang="de-DE" sz="1400" dirty="0">
                <a:solidFill>
                  <a:schemeClr val="tx1"/>
                </a:solidFill>
              </a:rPr>
              <a:t>Allgemeine Rücklage 31.12.0</a:t>
            </a:r>
            <a:r>
              <a:rPr lang="de-DE" sz="1400" b="1" dirty="0">
                <a:solidFill>
                  <a:schemeClr val="tx1"/>
                </a:solidFill>
              </a:rPr>
              <a:t>0</a:t>
            </a:r>
            <a:r>
              <a:rPr lang="de-DE" sz="1400" dirty="0">
                <a:solidFill>
                  <a:schemeClr val="tx1"/>
                </a:solidFill>
              </a:rPr>
              <a:t>:			1.500.000 €</a:t>
            </a:r>
          </a:p>
          <a:p>
            <a:pPr algn="l"/>
            <a:r>
              <a:rPr lang="de-DE" sz="1400" dirty="0">
                <a:solidFill>
                  <a:schemeClr val="tx1"/>
                </a:solidFill>
              </a:rPr>
              <a:t>Ausgleichsrücklage 31.12.0</a:t>
            </a:r>
            <a:r>
              <a:rPr lang="de-DE" sz="1400" b="1" dirty="0">
                <a:solidFill>
                  <a:schemeClr val="tx1"/>
                </a:solidFill>
              </a:rPr>
              <a:t>0</a:t>
            </a:r>
            <a:r>
              <a:rPr lang="de-DE" sz="1400" dirty="0">
                <a:solidFill>
                  <a:schemeClr val="tx1"/>
                </a:solidFill>
              </a:rPr>
              <a:t>: 			0 €</a:t>
            </a:r>
          </a:p>
          <a:p>
            <a:pPr algn="l"/>
            <a:r>
              <a:rPr lang="de-DE" sz="1400" dirty="0">
                <a:solidFill>
                  <a:schemeClr val="tx1"/>
                </a:solidFill>
              </a:rPr>
              <a:t>Jahresfehlbetrag 0</a:t>
            </a:r>
            <a:r>
              <a:rPr lang="de-DE" sz="1400" b="1" dirty="0">
                <a:solidFill>
                  <a:schemeClr val="tx1"/>
                </a:solidFill>
              </a:rPr>
              <a:t>1</a:t>
            </a:r>
            <a:r>
              <a:rPr lang="de-DE" sz="1400" dirty="0">
                <a:solidFill>
                  <a:schemeClr val="tx1"/>
                </a:solidFill>
              </a:rPr>
              <a:t>: 				1.200.000 €</a:t>
            </a:r>
          </a:p>
          <a:p>
            <a:pPr algn="l"/>
            <a:r>
              <a:rPr lang="de-DE" sz="1400" i="1" dirty="0">
                <a:solidFill>
                  <a:schemeClr val="tx1"/>
                </a:solidFill>
              </a:rPr>
              <a:t>Fehlbetrag wird nicht vorgetragen (kein Verlustvortrag/bilanzieller Verlustvortrag)</a:t>
            </a:r>
          </a:p>
          <a:p>
            <a:pPr algn="l"/>
            <a:endParaRPr lang="de-DE" sz="1400" dirty="0">
              <a:solidFill>
                <a:schemeClr val="tx1"/>
              </a:solidFill>
            </a:endParaRPr>
          </a:p>
          <a:p>
            <a:pPr algn="l"/>
            <a:r>
              <a:rPr lang="de-DE" sz="1400" dirty="0">
                <a:solidFill>
                  <a:schemeClr val="tx1"/>
                </a:solidFill>
              </a:rPr>
              <a:t>Verrechnung (§ 44 Abs. 3 KomHVO NRW) mit allgemeiner Rücklage (Verkauf nicht </a:t>
            </a:r>
            <a:br>
              <a:rPr lang="de-DE" sz="1400" dirty="0">
                <a:solidFill>
                  <a:schemeClr val="tx1"/>
                </a:solidFill>
              </a:rPr>
            </a:br>
            <a:r>
              <a:rPr lang="de-DE" sz="1400" dirty="0">
                <a:solidFill>
                  <a:schemeClr val="tx1"/>
                </a:solidFill>
              </a:rPr>
              <a:t>mehr genutzter Schulimmobilie mit Buchverlust im Zuge des Jahresabschlusses 0</a:t>
            </a:r>
            <a:r>
              <a:rPr lang="de-DE" sz="1400" b="1" dirty="0">
                <a:solidFill>
                  <a:schemeClr val="tx1"/>
                </a:solidFill>
              </a:rPr>
              <a:t>1</a:t>
            </a:r>
            <a:r>
              <a:rPr lang="de-DE" sz="1400" dirty="0">
                <a:solidFill>
                  <a:schemeClr val="tx1"/>
                </a:solidFill>
              </a:rPr>
              <a:t>):	400.000 €</a:t>
            </a:r>
          </a:p>
          <a:p>
            <a:pPr algn="l"/>
            <a:endParaRPr lang="de-DE" sz="1400" dirty="0">
              <a:solidFill>
                <a:schemeClr val="tx1"/>
              </a:solidFill>
            </a:endParaRPr>
          </a:p>
          <a:p>
            <a:pPr algn="l"/>
            <a:endParaRPr lang="de-DE" sz="1400" dirty="0">
              <a:solidFill>
                <a:schemeClr val="tx1"/>
              </a:solidFill>
            </a:endParaRPr>
          </a:p>
          <a:p>
            <a:pPr algn="l"/>
            <a:r>
              <a:rPr lang="de-DE" sz="1400" dirty="0">
                <a:solidFill>
                  <a:srgbClr val="FF0000"/>
                </a:solidFill>
              </a:rPr>
              <a:t>Prüfung HSK-Pflicht:</a:t>
            </a:r>
          </a:p>
          <a:p>
            <a:pPr lvl="1" algn="l">
              <a:buFont typeface="Wingdings" panose="05000000000000000000" pitchFamily="2" charset="2"/>
              <a:buChar char="ü"/>
            </a:pPr>
            <a:r>
              <a:rPr lang="de-DE" sz="1400" dirty="0">
                <a:solidFill>
                  <a:srgbClr val="FF0000"/>
                </a:solidFill>
              </a:rPr>
              <a:t>Verrechnung des Jahresfehlbetrags mit der allgemeinen Rücklage 0</a:t>
            </a:r>
            <a:r>
              <a:rPr lang="de-DE" sz="1400" b="1" dirty="0">
                <a:solidFill>
                  <a:srgbClr val="FF0000"/>
                </a:solidFill>
              </a:rPr>
              <a:t>1</a:t>
            </a:r>
            <a:r>
              <a:rPr lang="de-DE" sz="1400" dirty="0">
                <a:solidFill>
                  <a:srgbClr val="FF0000"/>
                </a:solidFill>
              </a:rPr>
              <a:t>:</a:t>
            </a:r>
            <a:br>
              <a:rPr lang="de-DE" sz="1400" dirty="0">
                <a:solidFill>
                  <a:srgbClr val="FF0000"/>
                </a:solidFill>
              </a:rPr>
            </a:br>
            <a:r>
              <a:rPr lang="de-DE" sz="1400" dirty="0">
                <a:solidFill>
                  <a:srgbClr val="FF0000"/>
                </a:solidFill>
              </a:rPr>
              <a:t>1,2 Mio. € / 1,5 Mio. € = </a:t>
            </a:r>
            <a:r>
              <a:rPr lang="de-DE" sz="1400" b="1" dirty="0">
                <a:solidFill>
                  <a:srgbClr val="FF0000"/>
                </a:solidFill>
              </a:rPr>
              <a:t>80 %</a:t>
            </a:r>
            <a:r>
              <a:rPr lang="de-DE" sz="1400" dirty="0">
                <a:solidFill>
                  <a:srgbClr val="FF0000"/>
                </a:solidFill>
              </a:rPr>
              <a:t> </a:t>
            </a:r>
            <a:r>
              <a:rPr lang="de-DE" sz="1400" b="1" dirty="0">
                <a:solidFill>
                  <a:srgbClr val="FF0000"/>
                </a:solidFill>
              </a:rPr>
              <a:t>&gt; 25 % </a:t>
            </a:r>
            <a:r>
              <a:rPr lang="de-DE" sz="1400" dirty="0">
                <a:solidFill>
                  <a:srgbClr val="FF0000"/>
                </a:solidFill>
              </a:rPr>
              <a:t>=&gt; </a:t>
            </a:r>
            <a:r>
              <a:rPr lang="de-DE" sz="1400" b="1" dirty="0">
                <a:solidFill>
                  <a:srgbClr val="FF0000"/>
                </a:solidFill>
              </a:rPr>
              <a:t>HSK-Pflicht gemäß § 76 Abs. 1 S. 1 Nr. 1 GO NRW</a:t>
            </a:r>
            <a:br>
              <a:rPr lang="de-DE" sz="1400" b="1" dirty="0">
                <a:solidFill>
                  <a:srgbClr val="FF0000"/>
                </a:solidFill>
              </a:rPr>
            </a:br>
            <a:r>
              <a:rPr lang="de-DE" sz="1400" dirty="0">
                <a:solidFill>
                  <a:srgbClr val="FF0000"/>
                </a:solidFill>
              </a:rPr>
              <a:t>(hierbei ist die Verrechnung mit der allgemeinen Rücklage </a:t>
            </a:r>
            <a:r>
              <a:rPr lang="de-DE" sz="1400" u="sng" dirty="0">
                <a:solidFill>
                  <a:srgbClr val="FF0000"/>
                </a:solidFill>
              </a:rPr>
              <a:t>un</a:t>
            </a:r>
            <a:r>
              <a:rPr lang="de-DE" sz="1400" dirty="0">
                <a:solidFill>
                  <a:srgbClr val="FF0000"/>
                </a:solidFill>
              </a:rPr>
              <a:t>beachtlich)</a:t>
            </a:r>
            <a:endParaRPr lang="de-DE" sz="1400" b="1" dirty="0">
              <a:solidFill>
                <a:srgbClr val="FF0000"/>
              </a:solidFill>
            </a:endParaRPr>
          </a:p>
          <a:p>
            <a:pPr lvl="1" algn="l">
              <a:buFont typeface="Wingdings" panose="05000000000000000000" pitchFamily="2" charset="2"/>
              <a:buChar char="ü"/>
            </a:pPr>
            <a:r>
              <a:rPr lang="de-DE" sz="1400" dirty="0">
                <a:solidFill>
                  <a:srgbClr val="FF0000"/>
                </a:solidFill>
              </a:rPr>
              <a:t>Berechnung der Höhe des Eigenkapitals: </a:t>
            </a:r>
            <a:br>
              <a:rPr lang="de-DE" sz="1400" dirty="0">
                <a:solidFill>
                  <a:srgbClr val="FF0000"/>
                </a:solidFill>
              </a:rPr>
            </a:br>
            <a:r>
              <a:rPr lang="de-DE" sz="1400" dirty="0">
                <a:solidFill>
                  <a:srgbClr val="FF0000"/>
                </a:solidFill>
              </a:rPr>
              <a:t>1,5 Mio. € - 1,2 Mio. € - 0,4 Mio. € = </a:t>
            </a:r>
            <a:r>
              <a:rPr lang="de-DE" sz="1400" b="1" dirty="0">
                <a:solidFill>
                  <a:srgbClr val="FF0000"/>
                </a:solidFill>
              </a:rPr>
              <a:t>-0,1 Mio. € &lt; 0 € </a:t>
            </a:r>
            <a:r>
              <a:rPr lang="de-DE" sz="1400" dirty="0">
                <a:solidFill>
                  <a:srgbClr val="FF0000"/>
                </a:solidFill>
              </a:rPr>
              <a:t>=&gt; </a:t>
            </a:r>
            <a:r>
              <a:rPr lang="de-DE" sz="1400" b="1" dirty="0">
                <a:solidFill>
                  <a:srgbClr val="FF0000"/>
                </a:solidFill>
              </a:rPr>
              <a:t>HSK-Pflicht gem. § 76 Abs. 1 S. 1 Nr. 3 GO NRW</a:t>
            </a:r>
            <a:br>
              <a:rPr lang="de-DE" sz="1400" b="1" dirty="0">
                <a:solidFill>
                  <a:srgbClr val="FF0000"/>
                </a:solidFill>
              </a:rPr>
            </a:br>
            <a:r>
              <a:rPr lang="de-DE" sz="1400" dirty="0">
                <a:solidFill>
                  <a:srgbClr val="FF0000"/>
                </a:solidFill>
              </a:rPr>
              <a:t>(hierbei ist die Verrechnung mit der allgemeinen Rücklage </a:t>
            </a:r>
            <a:r>
              <a:rPr lang="de-DE" sz="1400" u="sng" dirty="0">
                <a:solidFill>
                  <a:srgbClr val="FF0000"/>
                </a:solidFill>
              </a:rPr>
              <a:t>zu beachten</a:t>
            </a:r>
            <a:r>
              <a:rPr lang="de-DE" sz="1400" dirty="0">
                <a:solidFill>
                  <a:srgbClr val="FF0000"/>
                </a:solidFill>
              </a:rPr>
              <a:t>)</a:t>
            </a:r>
            <a:endParaRPr lang="de-DE" sz="1400" b="1" dirty="0">
              <a:solidFill>
                <a:srgbClr val="FF0000"/>
              </a:solidFill>
            </a:endParaRPr>
          </a:p>
          <a:p>
            <a:pPr lvl="1" algn="l">
              <a:buFont typeface="Wingdings" panose="05000000000000000000" pitchFamily="2" charset="2"/>
              <a:buChar char="ü"/>
            </a:pPr>
            <a:endParaRPr lang="de-DE" sz="1400" baseline="30000" dirty="0">
              <a:solidFill>
                <a:schemeClr val="tx1"/>
              </a:solidFill>
            </a:endParaRPr>
          </a:p>
        </p:txBody>
      </p:sp>
    </p:spTree>
    <p:extLst>
      <p:ext uri="{BB962C8B-B14F-4D97-AF65-F5344CB8AC3E}">
        <p14:creationId xmlns:p14="http://schemas.microsoft.com/office/powerpoint/2010/main" val="2363591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xEl>
                                              <p:pRg st="12" end="1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7CBB0-160A-5EBF-44E3-0919EDCA678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B1843B2-AFA5-9DCE-5D67-9623517D98E8}"/>
              </a:ext>
            </a:extLst>
          </p:cNvPr>
          <p:cNvSpPr>
            <a:spLocks noGrp="1"/>
          </p:cNvSpPr>
          <p:nvPr>
            <p:ph type="ctrTitle"/>
          </p:nvPr>
        </p:nvSpPr>
        <p:spPr>
          <a:xfrm>
            <a:off x="179512" y="260648"/>
            <a:ext cx="5110336" cy="650503"/>
          </a:xfrm>
        </p:spPr>
        <p:txBody>
          <a:bodyPr>
            <a:normAutofit/>
          </a:bodyPr>
          <a:lstStyle/>
          <a:p>
            <a:pPr algn="l"/>
            <a:r>
              <a:rPr lang="de-DE" sz="2400" dirty="0" err="1">
                <a:solidFill>
                  <a:srgbClr val="0000FF"/>
                </a:solidFill>
                <a:latin typeface="Verdana" pitchFamily="34" charset="0"/>
                <a:ea typeface="Verdana" pitchFamily="34" charset="0"/>
              </a:rPr>
              <a:t>Kommuales</a:t>
            </a:r>
            <a:r>
              <a:rPr lang="de-DE" sz="2400" dirty="0">
                <a:solidFill>
                  <a:srgbClr val="0000FF"/>
                </a:solidFill>
                <a:latin typeface="Verdana" pitchFamily="34" charset="0"/>
                <a:ea typeface="Verdana" pitchFamily="34" charset="0"/>
              </a:rPr>
              <a:t> Finanzmanagement</a:t>
            </a:r>
          </a:p>
        </p:txBody>
      </p:sp>
      <p:sp>
        <p:nvSpPr>
          <p:cNvPr id="4" name="Foliennummernplatzhalter 3">
            <a:extLst>
              <a:ext uri="{FF2B5EF4-FFF2-40B4-BE49-F238E27FC236}">
                <a16:creationId xmlns:a16="http://schemas.microsoft.com/office/drawing/2014/main" id="{D0ED62BE-86D5-CEE8-5230-B29840F93CC1}"/>
              </a:ext>
            </a:extLst>
          </p:cNvPr>
          <p:cNvSpPr>
            <a:spLocks noGrp="1"/>
          </p:cNvSpPr>
          <p:nvPr>
            <p:ph type="sldNum" sz="quarter" idx="12"/>
          </p:nvPr>
        </p:nvSpPr>
        <p:spPr>
          <a:xfrm>
            <a:off x="8244408" y="6381328"/>
            <a:ext cx="442392" cy="365125"/>
          </a:xfrm>
        </p:spPr>
        <p:txBody>
          <a:bodyPr/>
          <a:lstStyle/>
          <a:p>
            <a:fld id="{1BE9E1C2-6CD5-4A92-82E0-03B9E2B5CCB6}" type="slidenum">
              <a:rPr lang="de-DE" smtClean="0"/>
              <a:pPr/>
              <a:t>28</a:t>
            </a:fld>
            <a:endParaRPr lang="de-DE" dirty="0"/>
          </a:p>
        </p:txBody>
      </p:sp>
      <p:sp>
        <p:nvSpPr>
          <p:cNvPr id="5" name="Fußzeilenplatzhalter 4">
            <a:extLst>
              <a:ext uri="{FF2B5EF4-FFF2-40B4-BE49-F238E27FC236}">
                <a16:creationId xmlns:a16="http://schemas.microsoft.com/office/drawing/2014/main" id="{CBB12966-A086-1526-09F1-DC35621E9119}"/>
              </a:ext>
            </a:extLst>
          </p:cNvPr>
          <p:cNvSpPr>
            <a:spLocks noGrp="1"/>
          </p:cNvSpPr>
          <p:nvPr>
            <p:ph type="ftr" sz="quarter" idx="11"/>
          </p:nvPr>
        </p:nvSpPr>
        <p:spPr>
          <a:xfrm>
            <a:off x="5364088" y="6381328"/>
            <a:ext cx="2895600" cy="365125"/>
          </a:xfrm>
        </p:spPr>
        <p:txBody>
          <a:bodyPr/>
          <a:lstStyle/>
          <a:p>
            <a:r>
              <a:rPr lang="de-DE" dirty="0"/>
              <a:t> © Holger Zensen          01.03.2026</a:t>
            </a:r>
          </a:p>
        </p:txBody>
      </p:sp>
      <p:cxnSp>
        <p:nvCxnSpPr>
          <p:cNvPr id="7" name="Gerade Verbindung 6">
            <a:extLst>
              <a:ext uri="{FF2B5EF4-FFF2-40B4-BE49-F238E27FC236}">
                <a16:creationId xmlns:a16="http://schemas.microsoft.com/office/drawing/2014/main" id="{7644E77B-8589-E2D9-8212-3DF234E087E8}"/>
              </a:ext>
            </a:extLst>
          </p:cNvPr>
          <p:cNvCxnSpPr/>
          <p:nvPr/>
        </p:nvCxnSpPr>
        <p:spPr>
          <a:xfrm>
            <a:off x="179512" y="836712"/>
            <a:ext cx="87129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Gerade Verbindung 7">
            <a:extLst>
              <a:ext uri="{FF2B5EF4-FFF2-40B4-BE49-F238E27FC236}">
                <a16:creationId xmlns:a16="http://schemas.microsoft.com/office/drawing/2014/main" id="{EBC973DB-3E23-2A74-5E70-982D8963EF6E}"/>
              </a:ext>
            </a:extLst>
          </p:cNvPr>
          <p:cNvCxnSpPr/>
          <p:nvPr/>
        </p:nvCxnSpPr>
        <p:spPr>
          <a:xfrm>
            <a:off x="179512" y="6309320"/>
            <a:ext cx="8712968"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feld 8">
            <a:extLst>
              <a:ext uri="{FF2B5EF4-FFF2-40B4-BE49-F238E27FC236}">
                <a16:creationId xmlns:a16="http://schemas.microsoft.com/office/drawing/2014/main" id="{CC61B5B9-C430-A066-CA83-0DEF7E421BEF}"/>
              </a:ext>
            </a:extLst>
          </p:cNvPr>
          <p:cNvSpPr txBox="1"/>
          <p:nvPr/>
        </p:nvSpPr>
        <p:spPr>
          <a:xfrm>
            <a:off x="539552" y="1951672"/>
            <a:ext cx="7765752" cy="1754326"/>
          </a:xfrm>
          <a:prstGeom prst="rect">
            <a:avLst/>
          </a:prstGeom>
          <a:noFill/>
        </p:spPr>
        <p:txBody>
          <a:bodyPr wrap="square">
            <a:spAutoFit/>
          </a:bodyPr>
          <a:lstStyle/>
          <a:p>
            <a:pPr marL="0" indent="0">
              <a:buNone/>
            </a:pPr>
            <a:r>
              <a:rPr lang="de-DE" sz="1800" b="1" u="sng" dirty="0"/>
              <a:t>Beispiel:</a:t>
            </a:r>
            <a:endParaRPr lang="de-DE" baseline="30000" dirty="0">
              <a:solidFill>
                <a:schemeClr val="bg1">
                  <a:lumMod val="50000"/>
                </a:schemeClr>
              </a:solidFill>
            </a:endParaRPr>
          </a:p>
          <a:p>
            <a:pPr marL="0" indent="0">
              <a:buNone/>
            </a:pPr>
            <a:endParaRPr lang="de-DE" sz="1800" dirty="0">
              <a:solidFill>
                <a:schemeClr val="bg1">
                  <a:lumMod val="50000"/>
                </a:schemeClr>
              </a:solidFill>
            </a:endParaRPr>
          </a:p>
          <a:p>
            <a:pPr marL="0" indent="0">
              <a:buNone/>
            </a:pPr>
            <a:r>
              <a:rPr lang="de-DE" sz="1800" dirty="0"/>
              <a:t>Haushaltplanung der Gemeinde G für das Jahr </a:t>
            </a:r>
            <a:r>
              <a:rPr lang="de-DE" sz="1800" dirty="0">
                <a:solidFill>
                  <a:srgbClr val="00B0F0"/>
                </a:solidFill>
              </a:rPr>
              <a:t>0</a:t>
            </a:r>
            <a:r>
              <a:rPr lang="de-DE" sz="1800" b="1" dirty="0">
                <a:solidFill>
                  <a:srgbClr val="00B0F0"/>
                </a:solidFill>
              </a:rPr>
              <a:t>1</a:t>
            </a:r>
            <a:endParaRPr lang="de-DE" sz="1800" dirty="0"/>
          </a:p>
          <a:p>
            <a:pPr>
              <a:lnSpc>
                <a:spcPct val="100000"/>
              </a:lnSpc>
            </a:pPr>
            <a:r>
              <a:rPr lang="de-DE" sz="1800" dirty="0"/>
              <a:t>Allgemeine Rücklage 31.12.</a:t>
            </a:r>
            <a:r>
              <a:rPr lang="de-DE" sz="1800" dirty="0">
                <a:solidFill>
                  <a:srgbClr val="FF0000"/>
                </a:solidFill>
              </a:rPr>
              <a:t>0</a:t>
            </a:r>
            <a:r>
              <a:rPr lang="de-DE" sz="1800" b="1" dirty="0">
                <a:solidFill>
                  <a:srgbClr val="FF0000"/>
                </a:solidFill>
              </a:rPr>
              <a:t>0</a:t>
            </a:r>
            <a:r>
              <a:rPr lang="de-DE" sz="1800" dirty="0"/>
              <a:t>:			4.000.000 €</a:t>
            </a:r>
          </a:p>
          <a:p>
            <a:pPr>
              <a:lnSpc>
                <a:spcPct val="100000"/>
              </a:lnSpc>
            </a:pPr>
            <a:r>
              <a:rPr lang="de-DE" sz="1800" dirty="0"/>
              <a:t>Ausgleichsrücklage 31.12.</a:t>
            </a:r>
            <a:r>
              <a:rPr lang="de-DE" sz="1800" dirty="0">
                <a:solidFill>
                  <a:srgbClr val="FF0000"/>
                </a:solidFill>
              </a:rPr>
              <a:t>0</a:t>
            </a:r>
            <a:r>
              <a:rPr lang="de-DE" sz="1800" b="1" dirty="0">
                <a:solidFill>
                  <a:srgbClr val="FF0000"/>
                </a:solidFill>
              </a:rPr>
              <a:t>0</a:t>
            </a:r>
            <a:r>
              <a:rPr lang="de-DE" sz="1800" dirty="0"/>
              <a:t>: 					0 €</a:t>
            </a:r>
          </a:p>
          <a:p>
            <a:pPr>
              <a:lnSpc>
                <a:spcPct val="100000"/>
              </a:lnSpc>
            </a:pPr>
            <a:r>
              <a:rPr lang="de-DE" sz="1800" dirty="0"/>
              <a:t>Jahresfehlbetrag </a:t>
            </a:r>
            <a:r>
              <a:rPr lang="de-DE" sz="1800" dirty="0">
                <a:solidFill>
                  <a:srgbClr val="00B0F0"/>
                </a:solidFill>
              </a:rPr>
              <a:t>0</a:t>
            </a:r>
            <a:r>
              <a:rPr lang="de-DE" sz="1800" b="1" dirty="0">
                <a:solidFill>
                  <a:srgbClr val="00B0F0"/>
                </a:solidFill>
              </a:rPr>
              <a:t>1</a:t>
            </a:r>
            <a:r>
              <a:rPr lang="de-DE" sz="1800" dirty="0">
                <a:solidFill>
                  <a:srgbClr val="222126"/>
                </a:solidFill>
              </a:rPr>
              <a:t>–04 jeweils</a:t>
            </a:r>
            <a:r>
              <a:rPr lang="de-DE" sz="1800" dirty="0"/>
              <a:t>:			1.000.000 €</a:t>
            </a:r>
            <a:endParaRPr lang="de-DE" baseline="30000" dirty="0">
              <a:solidFill>
                <a:schemeClr val="bg1">
                  <a:lumMod val="50000"/>
                </a:schemeClr>
              </a:solidFill>
            </a:endParaRPr>
          </a:p>
        </p:txBody>
      </p:sp>
      <p:sp>
        <p:nvSpPr>
          <p:cNvPr id="10" name="Textfeld 9">
            <a:extLst>
              <a:ext uri="{FF2B5EF4-FFF2-40B4-BE49-F238E27FC236}">
                <a16:creationId xmlns:a16="http://schemas.microsoft.com/office/drawing/2014/main" id="{3D76AE90-5591-F17D-175C-88347607E843}"/>
              </a:ext>
            </a:extLst>
          </p:cNvPr>
          <p:cNvSpPr txBox="1"/>
          <p:nvPr/>
        </p:nvSpPr>
        <p:spPr>
          <a:xfrm>
            <a:off x="481773" y="915947"/>
            <a:ext cx="8101443" cy="738664"/>
          </a:xfrm>
          <a:prstGeom prst="rect">
            <a:avLst/>
          </a:prstGeom>
          <a:noFill/>
        </p:spPr>
        <p:txBody>
          <a:bodyPr wrap="square" rtlCol="0">
            <a:spAutoFit/>
          </a:bodyPr>
          <a:lstStyle/>
          <a:p>
            <a:r>
              <a:rPr lang="de-DE" sz="2400" b="1" u="sng" dirty="0"/>
              <a:t>Haushaltssicherungskonzept (HSK)</a:t>
            </a:r>
            <a:endParaRPr lang="de-DE" b="1" dirty="0"/>
          </a:p>
          <a:p>
            <a:endParaRPr lang="de-DE" b="1" dirty="0"/>
          </a:p>
        </p:txBody>
      </p:sp>
    </p:spTree>
    <p:extLst>
      <p:ext uri="{BB962C8B-B14F-4D97-AF65-F5344CB8AC3E}">
        <p14:creationId xmlns:p14="http://schemas.microsoft.com/office/powerpoint/2010/main" val="1818686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3678CB-8948-666D-0CA6-6972100536E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1FBF2C9-944A-D000-9051-E25F4C8D377E}"/>
              </a:ext>
            </a:extLst>
          </p:cNvPr>
          <p:cNvSpPr>
            <a:spLocks noGrp="1"/>
          </p:cNvSpPr>
          <p:nvPr>
            <p:ph type="ctrTitle"/>
          </p:nvPr>
        </p:nvSpPr>
        <p:spPr>
          <a:xfrm>
            <a:off x="179512" y="260648"/>
            <a:ext cx="5110336" cy="650503"/>
          </a:xfrm>
        </p:spPr>
        <p:txBody>
          <a:bodyPr>
            <a:normAutofit/>
          </a:bodyPr>
          <a:lstStyle/>
          <a:p>
            <a:pPr algn="l"/>
            <a:r>
              <a:rPr lang="de-DE" sz="2400" dirty="0" err="1">
                <a:solidFill>
                  <a:srgbClr val="0000FF"/>
                </a:solidFill>
                <a:latin typeface="Verdana" pitchFamily="34" charset="0"/>
                <a:ea typeface="Verdana" pitchFamily="34" charset="0"/>
              </a:rPr>
              <a:t>Kommuales</a:t>
            </a:r>
            <a:r>
              <a:rPr lang="de-DE" sz="2400" dirty="0">
                <a:solidFill>
                  <a:srgbClr val="0000FF"/>
                </a:solidFill>
                <a:latin typeface="Verdana" pitchFamily="34" charset="0"/>
                <a:ea typeface="Verdana" pitchFamily="34" charset="0"/>
              </a:rPr>
              <a:t> Finanzmanagement</a:t>
            </a:r>
          </a:p>
        </p:txBody>
      </p:sp>
      <p:sp>
        <p:nvSpPr>
          <p:cNvPr id="4" name="Foliennummernplatzhalter 3">
            <a:extLst>
              <a:ext uri="{FF2B5EF4-FFF2-40B4-BE49-F238E27FC236}">
                <a16:creationId xmlns:a16="http://schemas.microsoft.com/office/drawing/2014/main" id="{3B82F49F-3562-A8D2-CBA7-67AC50415193}"/>
              </a:ext>
            </a:extLst>
          </p:cNvPr>
          <p:cNvSpPr>
            <a:spLocks noGrp="1"/>
          </p:cNvSpPr>
          <p:nvPr>
            <p:ph type="sldNum" sz="quarter" idx="12"/>
          </p:nvPr>
        </p:nvSpPr>
        <p:spPr>
          <a:xfrm>
            <a:off x="8244408" y="6381328"/>
            <a:ext cx="442392" cy="365125"/>
          </a:xfrm>
        </p:spPr>
        <p:txBody>
          <a:bodyPr/>
          <a:lstStyle/>
          <a:p>
            <a:fld id="{1BE9E1C2-6CD5-4A92-82E0-03B9E2B5CCB6}" type="slidenum">
              <a:rPr lang="de-DE" smtClean="0"/>
              <a:pPr/>
              <a:t>29</a:t>
            </a:fld>
            <a:endParaRPr lang="de-DE" dirty="0"/>
          </a:p>
        </p:txBody>
      </p:sp>
      <p:sp>
        <p:nvSpPr>
          <p:cNvPr id="5" name="Fußzeilenplatzhalter 4">
            <a:extLst>
              <a:ext uri="{FF2B5EF4-FFF2-40B4-BE49-F238E27FC236}">
                <a16:creationId xmlns:a16="http://schemas.microsoft.com/office/drawing/2014/main" id="{EA5C8DDB-7DE2-EEDB-3420-E04E8235BBF2}"/>
              </a:ext>
            </a:extLst>
          </p:cNvPr>
          <p:cNvSpPr>
            <a:spLocks noGrp="1"/>
          </p:cNvSpPr>
          <p:nvPr>
            <p:ph type="ftr" sz="quarter" idx="11"/>
          </p:nvPr>
        </p:nvSpPr>
        <p:spPr>
          <a:xfrm>
            <a:off x="5364088" y="6381328"/>
            <a:ext cx="2895600" cy="365125"/>
          </a:xfrm>
        </p:spPr>
        <p:txBody>
          <a:bodyPr/>
          <a:lstStyle/>
          <a:p>
            <a:r>
              <a:rPr lang="de-DE" dirty="0"/>
              <a:t> © Holger Zensen          01.03.2026</a:t>
            </a:r>
          </a:p>
        </p:txBody>
      </p:sp>
      <p:cxnSp>
        <p:nvCxnSpPr>
          <p:cNvPr id="7" name="Gerade Verbindung 6">
            <a:extLst>
              <a:ext uri="{FF2B5EF4-FFF2-40B4-BE49-F238E27FC236}">
                <a16:creationId xmlns:a16="http://schemas.microsoft.com/office/drawing/2014/main" id="{121F4686-370F-5291-4A86-353F78F3A4E5}"/>
              </a:ext>
            </a:extLst>
          </p:cNvPr>
          <p:cNvCxnSpPr/>
          <p:nvPr/>
        </p:nvCxnSpPr>
        <p:spPr>
          <a:xfrm>
            <a:off x="179512" y="836712"/>
            <a:ext cx="87129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Gerade Verbindung 7">
            <a:extLst>
              <a:ext uri="{FF2B5EF4-FFF2-40B4-BE49-F238E27FC236}">
                <a16:creationId xmlns:a16="http://schemas.microsoft.com/office/drawing/2014/main" id="{63D2FE70-BB2C-829F-EB86-1510B7889979}"/>
              </a:ext>
            </a:extLst>
          </p:cNvPr>
          <p:cNvCxnSpPr/>
          <p:nvPr/>
        </p:nvCxnSpPr>
        <p:spPr>
          <a:xfrm>
            <a:off x="179512" y="6309320"/>
            <a:ext cx="8712968"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feld 9">
            <a:extLst>
              <a:ext uri="{FF2B5EF4-FFF2-40B4-BE49-F238E27FC236}">
                <a16:creationId xmlns:a16="http://schemas.microsoft.com/office/drawing/2014/main" id="{AB257424-5145-80C9-06E9-C37C3928C1FD}"/>
              </a:ext>
            </a:extLst>
          </p:cNvPr>
          <p:cNvSpPr txBox="1"/>
          <p:nvPr/>
        </p:nvSpPr>
        <p:spPr>
          <a:xfrm>
            <a:off x="481773" y="915947"/>
            <a:ext cx="8101443" cy="738664"/>
          </a:xfrm>
          <a:prstGeom prst="rect">
            <a:avLst/>
          </a:prstGeom>
          <a:noFill/>
        </p:spPr>
        <p:txBody>
          <a:bodyPr wrap="square" rtlCol="0">
            <a:spAutoFit/>
          </a:bodyPr>
          <a:lstStyle/>
          <a:p>
            <a:r>
              <a:rPr lang="de-DE" sz="2400" b="1" u="sng" dirty="0"/>
              <a:t>Haushaltssicherungskonzept (HSK)</a:t>
            </a:r>
            <a:endParaRPr lang="de-DE" b="1" dirty="0"/>
          </a:p>
          <a:p>
            <a:endParaRPr lang="de-DE" b="1" dirty="0"/>
          </a:p>
        </p:txBody>
      </p:sp>
      <p:pic>
        <p:nvPicPr>
          <p:cNvPr id="13" name="Grafik 12">
            <a:extLst>
              <a:ext uri="{FF2B5EF4-FFF2-40B4-BE49-F238E27FC236}">
                <a16:creationId xmlns:a16="http://schemas.microsoft.com/office/drawing/2014/main" id="{CB492982-1634-164F-94F9-F46AB10063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288" y="1867772"/>
            <a:ext cx="7772400" cy="3122456"/>
          </a:xfrm>
          <a:prstGeom prst="rect">
            <a:avLst/>
          </a:prstGeom>
        </p:spPr>
      </p:pic>
    </p:spTree>
    <p:extLst>
      <p:ext uri="{BB962C8B-B14F-4D97-AF65-F5344CB8AC3E}">
        <p14:creationId xmlns:p14="http://schemas.microsoft.com/office/powerpoint/2010/main" val="17271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79512" y="260648"/>
            <a:ext cx="5110336" cy="650503"/>
          </a:xfrm>
        </p:spPr>
        <p:txBody>
          <a:bodyPr>
            <a:normAutofit/>
          </a:bodyPr>
          <a:lstStyle/>
          <a:p>
            <a:pPr algn="l"/>
            <a:r>
              <a:rPr lang="de-DE" sz="2400" dirty="0" err="1">
                <a:solidFill>
                  <a:srgbClr val="0000FF"/>
                </a:solidFill>
                <a:latin typeface="Verdana" pitchFamily="34" charset="0"/>
                <a:ea typeface="Verdana" pitchFamily="34" charset="0"/>
              </a:rPr>
              <a:t>Kommuales</a:t>
            </a:r>
            <a:r>
              <a:rPr lang="de-DE" sz="2400" dirty="0">
                <a:solidFill>
                  <a:srgbClr val="0000FF"/>
                </a:solidFill>
                <a:latin typeface="Verdana" pitchFamily="34" charset="0"/>
                <a:ea typeface="Verdana" pitchFamily="34" charset="0"/>
              </a:rPr>
              <a:t> Finanzmanagement</a:t>
            </a:r>
          </a:p>
        </p:txBody>
      </p:sp>
      <p:sp>
        <p:nvSpPr>
          <p:cNvPr id="4" name="Foliennummernplatzhalter 3"/>
          <p:cNvSpPr>
            <a:spLocks noGrp="1"/>
          </p:cNvSpPr>
          <p:nvPr>
            <p:ph type="sldNum" sz="quarter" idx="12"/>
          </p:nvPr>
        </p:nvSpPr>
        <p:spPr>
          <a:xfrm>
            <a:off x="8244408" y="6381328"/>
            <a:ext cx="442392" cy="365125"/>
          </a:xfrm>
        </p:spPr>
        <p:txBody>
          <a:bodyPr/>
          <a:lstStyle/>
          <a:p>
            <a:fld id="{1BE9E1C2-6CD5-4A92-82E0-03B9E2B5CCB6}" type="slidenum">
              <a:rPr lang="de-DE" smtClean="0"/>
              <a:pPr/>
              <a:t>3</a:t>
            </a:fld>
            <a:endParaRPr lang="de-DE" dirty="0"/>
          </a:p>
        </p:txBody>
      </p:sp>
      <p:sp>
        <p:nvSpPr>
          <p:cNvPr id="5" name="Fußzeilenplatzhalter 4"/>
          <p:cNvSpPr>
            <a:spLocks noGrp="1"/>
          </p:cNvSpPr>
          <p:nvPr>
            <p:ph type="ftr" sz="quarter" idx="11"/>
          </p:nvPr>
        </p:nvSpPr>
        <p:spPr>
          <a:xfrm>
            <a:off x="5364088" y="6381328"/>
            <a:ext cx="2895600" cy="365125"/>
          </a:xfrm>
        </p:spPr>
        <p:txBody>
          <a:bodyPr/>
          <a:lstStyle/>
          <a:p>
            <a:r>
              <a:rPr lang="de-DE" dirty="0"/>
              <a:t> © Holger Zensen          25.11.2025</a:t>
            </a:r>
          </a:p>
        </p:txBody>
      </p:sp>
      <p:cxnSp>
        <p:nvCxnSpPr>
          <p:cNvPr id="7" name="Gerade Verbindung 6"/>
          <p:cNvCxnSpPr/>
          <p:nvPr/>
        </p:nvCxnSpPr>
        <p:spPr>
          <a:xfrm>
            <a:off x="179512" y="836712"/>
            <a:ext cx="87129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Gerade Verbindung 7"/>
          <p:cNvCxnSpPr/>
          <p:nvPr/>
        </p:nvCxnSpPr>
        <p:spPr>
          <a:xfrm>
            <a:off x="179512" y="6309320"/>
            <a:ext cx="8712968"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feld 2">
            <a:extLst>
              <a:ext uri="{FF2B5EF4-FFF2-40B4-BE49-F238E27FC236}">
                <a16:creationId xmlns:a16="http://schemas.microsoft.com/office/drawing/2014/main" id="{C0BB4135-E5B4-F4BA-F590-797638FF6146}"/>
              </a:ext>
            </a:extLst>
          </p:cNvPr>
          <p:cNvSpPr txBox="1"/>
          <p:nvPr/>
        </p:nvSpPr>
        <p:spPr>
          <a:xfrm>
            <a:off x="503005" y="1268760"/>
            <a:ext cx="7776864" cy="4697889"/>
          </a:xfrm>
          <a:prstGeom prst="rect">
            <a:avLst/>
          </a:prstGeom>
          <a:noFill/>
        </p:spPr>
        <p:txBody>
          <a:bodyPr wrap="square" rtlCol="0">
            <a:spAutoFit/>
          </a:bodyPr>
          <a:lstStyle/>
          <a:p>
            <a:r>
              <a:rPr lang="de-DE" sz="2400" b="1" u="sng" dirty="0"/>
              <a:t>Eigenkapital</a:t>
            </a:r>
          </a:p>
          <a:p>
            <a:pPr marL="342900" indent="-342900">
              <a:buAutoNum type="arabicPeriod"/>
            </a:pPr>
            <a:endParaRPr lang="de-DE" dirty="0"/>
          </a:p>
          <a:p>
            <a:pPr marL="342900" indent="-342900">
              <a:buAutoNum type="arabicPeriod"/>
            </a:pPr>
            <a:endParaRPr lang="de-DE" sz="2400" dirty="0"/>
          </a:p>
          <a:p>
            <a:pPr marL="342900" indent="-342900">
              <a:lnSpc>
                <a:spcPct val="200000"/>
              </a:lnSpc>
              <a:buAutoNum type="arabicPeriod"/>
            </a:pPr>
            <a:r>
              <a:rPr lang="de-DE" sz="2400" dirty="0"/>
              <a:t>Allgemeine Rücklage</a:t>
            </a:r>
          </a:p>
          <a:p>
            <a:pPr marL="342900" indent="-342900">
              <a:lnSpc>
                <a:spcPct val="200000"/>
              </a:lnSpc>
              <a:buAutoNum type="arabicPeriod"/>
            </a:pPr>
            <a:r>
              <a:rPr lang="de-DE" sz="2400" dirty="0"/>
              <a:t>Sonderrücklage</a:t>
            </a:r>
          </a:p>
          <a:p>
            <a:pPr marL="342900" indent="-342900">
              <a:lnSpc>
                <a:spcPct val="200000"/>
              </a:lnSpc>
              <a:buAutoNum type="arabicPeriod"/>
            </a:pPr>
            <a:r>
              <a:rPr lang="de-DE" sz="2400" dirty="0"/>
              <a:t>Ausgleichsrücklage</a:t>
            </a:r>
          </a:p>
          <a:p>
            <a:pPr marL="342900" indent="-342900">
              <a:lnSpc>
                <a:spcPct val="200000"/>
              </a:lnSpc>
              <a:buAutoNum type="arabicPeriod"/>
            </a:pPr>
            <a:r>
              <a:rPr lang="de-DE" sz="2400" dirty="0"/>
              <a:t>Bilanzieller Verlustvortrag</a:t>
            </a:r>
          </a:p>
          <a:p>
            <a:pPr marL="342900" indent="-342900">
              <a:lnSpc>
                <a:spcPct val="200000"/>
              </a:lnSpc>
              <a:buAutoNum type="arabicPeriod"/>
            </a:pPr>
            <a:r>
              <a:rPr lang="de-DE" sz="2400" dirty="0"/>
              <a:t>Jahresergebnis</a:t>
            </a:r>
          </a:p>
        </p:txBody>
      </p:sp>
    </p:spTree>
    <p:extLst>
      <p:ext uri="{BB962C8B-B14F-4D97-AF65-F5344CB8AC3E}">
        <p14:creationId xmlns:p14="http://schemas.microsoft.com/office/powerpoint/2010/main" val="419674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388453-283D-A011-3BBB-1A7CF9E176B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0567B1E-CABF-DAED-DB35-F167EF5B5C70}"/>
              </a:ext>
            </a:extLst>
          </p:cNvPr>
          <p:cNvSpPr>
            <a:spLocks noGrp="1"/>
          </p:cNvSpPr>
          <p:nvPr>
            <p:ph type="ctrTitle"/>
          </p:nvPr>
        </p:nvSpPr>
        <p:spPr>
          <a:xfrm>
            <a:off x="179512" y="260648"/>
            <a:ext cx="5110336" cy="650503"/>
          </a:xfrm>
        </p:spPr>
        <p:txBody>
          <a:bodyPr>
            <a:normAutofit/>
          </a:bodyPr>
          <a:lstStyle/>
          <a:p>
            <a:pPr algn="l"/>
            <a:r>
              <a:rPr lang="de-DE" sz="2400" dirty="0" err="1">
                <a:solidFill>
                  <a:srgbClr val="0000FF"/>
                </a:solidFill>
                <a:latin typeface="Verdana" pitchFamily="34" charset="0"/>
                <a:ea typeface="Verdana" pitchFamily="34" charset="0"/>
              </a:rPr>
              <a:t>Kommuales</a:t>
            </a:r>
            <a:r>
              <a:rPr lang="de-DE" sz="2400" dirty="0">
                <a:solidFill>
                  <a:srgbClr val="0000FF"/>
                </a:solidFill>
                <a:latin typeface="Verdana" pitchFamily="34" charset="0"/>
                <a:ea typeface="Verdana" pitchFamily="34" charset="0"/>
              </a:rPr>
              <a:t> Finanzmanagement</a:t>
            </a:r>
          </a:p>
        </p:txBody>
      </p:sp>
      <p:sp>
        <p:nvSpPr>
          <p:cNvPr id="4" name="Foliennummernplatzhalter 3">
            <a:extLst>
              <a:ext uri="{FF2B5EF4-FFF2-40B4-BE49-F238E27FC236}">
                <a16:creationId xmlns:a16="http://schemas.microsoft.com/office/drawing/2014/main" id="{BC017C67-7A1F-CCF3-EE5A-5F9B140C5594}"/>
              </a:ext>
            </a:extLst>
          </p:cNvPr>
          <p:cNvSpPr>
            <a:spLocks noGrp="1"/>
          </p:cNvSpPr>
          <p:nvPr>
            <p:ph type="sldNum" sz="quarter" idx="12"/>
          </p:nvPr>
        </p:nvSpPr>
        <p:spPr>
          <a:xfrm>
            <a:off x="8244408" y="6381328"/>
            <a:ext cx="442392" cy="365125"/>
          </a:xfrm>
        </p:spPr>
        <p:txBody>
          <a:bodyPr/>
          <a:lstStyle/>
          <a:p>
            <a:fld id="{1BE9E1C2-6CD5-4A92-82E0-03B9E2B5CCB6}" type="slidenum">
              <a:rPr lang="de-DE" smtClean="0"/>
              <a:pPr/>
              <a:t>30</a:t>
            </a:fld>
            <a:endParaRPr lang="de-DE" dirty="0"/>
          </a:p>
        </p:txBody>
      </p:sp>
      <p:sp>
        <p:nvSpPr>
          <p:cNvPr id="5" name="Fußzeilenplatzhalter 4">
            <a:extLst>
              <a:ext uri="{FF2B5EF4-FFF2-40B4-BE49-F238E27FC236}">
                <a16:creationId xmlns:a16="http://schemas.microsoft.com/office/drawing/2014/main" id="{AF9576BA-F018-145F-CDA8-98BF7AA5238A}"/>
              </a:ext>
            </a:extLst>
          </p:cNvPr>
          <p:cNvSpPr>
            <a:spLocks noGrp="1"/>
          </p:cNvSpPr>
          <p:nvPr>
            <p:ph type="ftr" sz="quarter" idx="11"/>
          </p:nvPr>
        </p:nvSpPr>
        <p:spPr>
          <a:xfrm>
            <a:off x="5364088" y="6381328"/>
            <a:ext cx="2895600" cy="365125"/>
          </a:xfrm>
        </p:spPr>
        <p:txBody>
          <a:bodyPr/>
          <a:lstStyle/>
          <a:p>
            <a:r>
              <a:rPr lang="de-DE" dirty="0"/>
              <a:t> © Holger Zensen          01.03.2026</a:t>
            </a:r>
          </a:p>
        </p:txBody>
      </p:sp>
      <p:cxnSp>
        <p:nvCxnSpPr>
          <p:cNvPr id="7" name="Gerade Verbindung 6">
            <a:extLst>
              <a:ext uri="{FF2B5EF4-FFF2-40B4-BE49-F238E27FC236}">
                <a16:creationId xmlns:a16="http://schemas.microsoft.com/office/drawing/2014/main" id="{6FB77EA6-F83B-53D2-C8C7-D96C40DE456B}"/>
              </a:ext>
            </a:extLst>
          </p:cNvPr>
          <p:cNvCxnSpPr/>
          <p:nvPr/>
        </p:nvCxnSpPr>
        <p:spPr>
          <a:xfrm>
            <a:off x="179512" y="836712"/>
            <a:ext cx="87129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Gerade Verbindung 7">
            <a:extLst>
              <a:ext uri="{FF2B5EF4-FFF2-40B4-BE49-F238E27FC236}">
                <a16:creationId xmlns:a16="http://schemas.microsoft.com/office/drawing/2014/main" id="{20FB92BA-C265-4787-6962-E56FD440F695}"/>
              </a:ext>
            </a:extLst>
          </p:cNvPr>
          <p:cNvCxnSpPr/>
          <p:nvPr/>
        </p:nvCxnSpPr>
        <p:spPr>
          <a:xfrm>
            <a:off x="179512" y="6309320"/>
            <a:ext cx="8712968"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feld 9">
            <a:extLst>
              <a:ext uri="{FF2B5EF4-FFF2-40B4-BE49-F238E27FC236}">
                <a16:creationId xmlns:a16="http://schemas.microsoft.com/office/drawing/2014/main" id="{9F5E7C19-DA4D-84DD-7216-839627371F4B}"/>
              </a:ext>
            </a:extLst>
          </p:cNvPr>
          <p:cNvSpPr txBox="1"/>
          <p:nvPr/>
        </p:nvSpPr>
        <p:spPr>
          <a:xfrm>
            <a:off x="481773" y="915947"/>
            <a:ext cx="8101443" cy="738664"/>
          </a:xfrm>
          <a:prstGeom prst="rect">
            <a:avLst/>
          </a:prstGeom>
          <a:noFill/>
        </p:spPr>
        <p:txBody>
          <a:bodyPr wrap="square" rtlCol="0">
            <a:spAutoFit/>
          </a:bodyPr>
          <a:lstStyle/>
          <a:p>
            <a:r>
              <a:rPr lang="de-DE" sz="2400" b="1" u="sng" dirty="0"/>
              <a:t>Haushaltssicherungskonzept (HSK)</a:t>
            </a:r>
            <a:endParaRPr lang="de-DE" b="1" dirty="0"/>
          </a:p>
          <a:p>
            <a:endParaRPr lang="de-DE" b="1" dirty="0"/>
          </a:p>
        </p:txBody>
      </p:sp>
      <p:pic>
        <p:nvPicPr>
          <p:cNvPr id="6" name="Grafik 5">
            <a:extLst>
              <a:ext uri="{FF2B5EF4-FFF2-40B4-BE49-F238E27FC236}">
                <a16:creationId xmlns:a16="http://schemas.microsoft.com/office/drawing/2014/main" id="{FAC70021-D9AC-A5D3-EA3B-C323F621A4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287" y="1654610"/>
            <a:ext cx="8426263" cy="3911235"/>
          </a:xfrm>
          <a:prstGeom prst="rect">
            <a:avLst/>
          </a:prstGeom>
        </p:spPr>
      </p:pic>
    </p:spTree>
    <p:extLst>
      <p:ext uri="{BB962C8B-B14F-4D97-AF65-F5344CB8AC3E}">
        <p14:creationId xmlns:p14="http://schemas.microsoft.com/office/powerpoint/2010/main" val="1745005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E2B0F1-1476-A3A2-A530-7A93C006B78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3ED2434-242E-656F-0B58-68D1BD18A88A}"/>
              </a:ext>
            </a:extLst>
          </p:cNvPr>
          <p:cNvSpPr>
            <a:spLocks noGrp="1"/>
          </p:cNvSpPr>
          <p:nvPr>
            <p:ph type="ctrTitle"/>
          </p:nvPr>
        </p:nvSpPr>
        <p:spPr>
          <a:xfrm>
            <a:off x="179512" y="260648"/>
            <a:ext cx="5110336" cy="650503"/>
          </a:xfrm>
        </p:spPr>
        <p:txBody>
          <a:bodyPr>
            <a:normAutofit/>
          </a:bodyPr>
          <a:lstStyle/>
          <a:p>
            <a:pPr algn="l"/>
            <a:r>
              <a:rPr lang="de-DE" sz="2400" dirty="0" err="1">
                <a:solidFill>
                  <a:srgbClr val="0000FF"/>
                </a:solidFill>
                <a:latin typeface="Verdana" pitchFamily="34" charset="0"/>
                <a:ea typeface="Verdana" pitchFamily="34" charset="0"/>
              </a:rPr>
              <a:t>Kommuales</a:t>
            </a:r>
            <a:r>
              <a:rPr lang="de-DE" sz="2400" dirty="0">
                <a:solidFill>
                  <a:srgbClr val="0000FF"/>
                </a:solidFill>
                <a:latin typeface="Verdana" pitchFamily="34" charset="0"/>
                <a:ea typeface="Verdana" pitchFamily="34" charset="0"/>
              </a:rPr>
              <a:t> Finanzmanagement</a:t>
            </a:r>
          </a:p>
        </p:txBody>
      </p:sp>
      <p:sp>
        <p:nvSpPr>
          <p:cNvPr id="4" name="Foliennummernplatzhalter 3">
            <a:extLst>
              <a:ext uri="{FF2B5EF4-FFF2-40B4-BE49-F238E27FC236}">
                <a16:creationId xmlns:a16="http://schemas.microsoft.com/office/drawing/2014/main" id="{1F958280-0684-D7D5-96CD-21359E353BC4}"/>
              </a:ext>
            </a:extLst>
          </p:cNvPr>
          <p:cNvSpPr>
            <a:spLocks noGrp="1"/>
          </p:cNvSpPr>
          <p:nvPr>
            <p:ph type="sldNum" sz="quarter" idx="12"/>
          </p:nvPr>
        </p:nvSpPr>
        <p:spPr>
          <a:xfrm>
            <a:off x="8244408" y="6381328"/>
            <a:ext cx="442392" cy="365125"/>
          </a:xfrm>
        </p:spPr>
        <p:txBody>
          <a:bodyPr/>
          <a:lstStyle/>
          <a:p>
            <a:fld id="{1BE9E1C2-6CD5-4A92-82E0-03B9E2B5CCB6}" type="slidenum">
              <a:rPr lang="de-DE" smtClean="0"/>
              <a:pPr/>
              <a:t>31</a:t>
            </a:fld>
            <a:endParaRPr lang="de-DE" dirty="0"/>
          </a:p>
        </p:txBody>
      </p:sp>
      <p:sp>
        <p:nvSpPr>
          <p:cNvPr id="5" name="Fußzeilenplatzhalter 4">
            <a:extLst>
              <a:ext uri="{FF2B5EF4-FFF2-40B4-BE49-F238E27FC236}">
                <a16:creationId xmlns:a16="http://schemas.microsoft.com/office/drawing/2014/main" id="{1920F089-6401-1303-096B-49B8FE39EC47}"/>
              </a:ext>
            </a:extLst>
          </p:cNvPr>
          <p:cNvSpPr>
            <a:spLocks noGrp="1"/>
          </p:cNvSpPr>
          <p:nvPr>
            <p:ph type="ftr" sz="quarter" idx="11"/>
          </p:nvPr>
        </p:nvSpPr>
        <p:spPr>
          <a:xfrm>
            <a:off x="5364088" y="6381328"/>
            <a:ext cx="2895600" cy="365125"/>
          </a:xfrm>
        </p:spPr>
        <p:txBody>
          <a:bodyPr/>
          <a:lstStyle/>
          <a:p>
            <a:r>
              <a:rPr lang="de-DE" dirty="0"/>
              <a:t> © Holger Zensen          01.03.2026</a:t>
            </a:r>
          </a:p>
        </p:txBody>
      </p:sp>
      <p:cxnSp>
        <p:nvCxnSpPr>
          <p:cNvPr id="7" name="Gerade Verbindung 6">
            <a:extLst>
              <a:ext uri="{FF2B5EF4-FFF2-40B4-BE49-F238E27FC236}">
                <a16:creationId xmlns:a16="http://schemas.microsoft.com/office/drawing/2014/main" id="{DDC205DB-34D9-A04F-8660-999351C268A2}"/>
              </a:ext>
            </a:extLst>
          </p:cNvPr>
          <p:cNvCxnSpPr/>
          <p:nvPr/>
        </p:nvCxnSpPr>
        <p:spPr>
          <a:xfrm>
            <a:off x="179512" y="836712"/>
            <a:ext cx="87129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Gerade Verbindung 7">
            <a:extLst>
              <a:ext uri="{FF2B5EF4-FFF2-40B4-BE49-F238E27FC236}">
                <a16:creationId xmlns:a16="http://schemas.microsoft.com/office/drawing/2014/main" id="{79958EF4-2340-F76A-BB60-23D3FBAE8E29}"/>
              </a:ext>
            </a:extLst>
          </p:cNvPr>
          <p:cNvCxnSpPr/>
          <p:nvPr/>
        </p:nvCxnSpPr>
        <p:spPr>
          <a:xfrm>
            <a:off x="179512" y="6309320"/>
            <a:ext cx="8712968"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feld 9">
            <a:extLst>
              <a:ext uri="{FF2B5EF4-FFF2-40B4-BE49-F238E27FC236}">
                <a16:creationId xmlns:a16="http://schemas.microsoft.com/office/drawing/2014/main" id="{D0AD5D8E-E3D5-CDD5-0600-DFB2488775E1}"/>
              </a:ext>
            </a:extLst>
          </p:cNvPr>
          <p:cNvSpPr txBox="1"/>
          <p:nvPr/>
        </p:nvSpPr>
        <p:spPr>
          <a:xfrm>
            <a:off x="481773" y="915947"/>
            <a:ext cx="8101443" cy="738664"/>
          </a:xfrm>
          <a:prstGeom prst="rect">
            <a:avLst/>
          </a:prstGeom>
          <a:noFill/>
        </p:spPr>
        <p:txBody>
          <a:bodyPr wrap="square" rtlCol="0">
            <a:spAutoFit/>
          </a:bodyPr>
          <a:lstStyle/>
          <a:p>
            <a:r>
              <a:rPr lang="de-DE" sz="2400" b="1" u="sng" dirty="0"/>
              <a:t>Haushaltssicherungskonzept (HSK)</a:t>
            </a:r>
            <a:endParaRPr lang="de-DE" b="1" dirty="0"/>
          </a:p>
          <a:p>
            <a:endParaRPr lang="de-DE" b="1" dirty="0"/>
          </a:p>
        </p:txBody>
      </p:sp>
      <p:pic>
        <p:nvPicPr>
          <p:cNvPr id="9" name="Grafik 8">
            <a:extLst>
              <a:ext uri="{FF2B5EF4-FFF2-40B4-BE49-F238E27FC236}">
                <a16:creationId xmlns:a16="http://schemas.microsoft.com/office/drawing/2014/main" id="{7B81C548-D074-CEA8-E784-AFA3B0D6E7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373" y="1726618"/>
            <a:ext cx="8588107" cy="3959540"/>
          </a:xfrm>
          <a:prstGeom prst="rect">
            <a:avLst/>
          </a:prstGeom>
        </p:spPr>
      </p:pic>
    </p:spTree>
    <p:extLst>
      <p:ext uri="{BB962C8B-B14F-4D97-AF65-F5344CB8AC3E}">
        <p14:creationId xmlns:p14="http://schemas.microsoft.com/office/powerpoint/2010/main" val="1605768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956A8D-B068-32C3-A1BF-333DECEA6F1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F40AA6F-4EE5-ECF8-7160-2897C06F9CD4}"/>
              </a:ext>
            </a:extLst>
          </p:cNvPr>
          <p:cNvSpPr>
            <a:spLocks noGrp="1"/>
          </p:cNvSpPr>
          <p:nvPr>
            <p:ph type="ctrTitle"/>
          </p:nvPr>
        </p:nvSpPr>
        <p:spPr>
          <a:xfrm>
            <a:off x="179512" y="260648"/>
            <a:ext cx="5110336" cy="650503"/>
          </a:xfrm>
        </p:spPr>
        <p:txBody>
          <a:bodyPr>
            <a:normAutofit/>
          </a:bodyPr>
          <a:lstStyle/>
          <a:p>
            <a:pPr algn="l"/>
            <a:r>
              <a:rPr lang="de-DE" sz="2400" dirty="0" err="1">
                <a:solidFill>
                  <a:srgbClr val="0000FF"/>
                </a:solidFill>
                <a:latin typeface="Verdana" pitchFamily="34" charset="0"/>
                <a:ea typeface="Verdana" pitchFamily="34" charset="0"/>
              </a:rPr>
              <a:t>Kommuales</a:t>
            </a:r>
            <a:r>
              <a:rPr lang="de-DE" sz="2400" dirty="0">
                <a:solidFill>
                  <a:srgbClr val="0000FF"/>
                </a:solidFill>
                <a:latin typeface="Verdana" pitchFamily="34" charset="0"/>
                <a:ea typeface="Verdana" pitchFamily="34" charset="0"/>
              </a:rPr>
              <a:t> Finanzmanagement</a:t>
            </a:r>
          </a:p>
        </p:txBody>
      </p:sp>
      <p:sp>
        <p:nvSpPr>
          <p:cNvPr id="4" name="Foliennummernplatzhalter 3">
            <a:extLst>
              <a:ext uri="{FF2B5EF4-FFF2-40B4-BE49-F238E27FC236}">
                <a16:creationId xmlns:a16="http://schemas.microsoft.com/office/drawing/2014/main" id="{8867B14A-8C88-65C8-88B6-7E254B9AE5D7}"/>
              </a:ext>
            </a:extLst>
          </p:cNvPr>
          <p:cNvSpPr>
            <a:spLocks noGrp="1"/>
          </p:cNvSpPr>
          <p:nvPr>
            <p:ph type="sldNum" sz="quarter" idx="12"/>
          </p:nvPr>
        </p:nvSpPr>
        <p:spPr>
          <a:xfrm>
            <a:off x="8244408" y="6381328"/>
            <a:ext cx="442392" cy="365125"/>
          </a:xfrm>
        </p:spPr>
        <p:txBody>
          <a:bodyPr/>
          <a:lstStyle/>
          <a:p>
            <a:fld id="{1BE9E1C2-6CD5-4A92-82E0-03B9E2B5CCB6}" type="slidenum">
              <a:rPr lang="de-DE" smtClean="0"/>
              <a:pPr/>
              <a:t>32</a:t>
            </a:fld>
            <a:endParaRPr lang="de-DE" dirty="0"/>
          </a:p>
        </p:txBody>
      </p:sp>
      <p:sp>
        <p:nvSpPr>
          <p:cNvPr id="5" name="Fußzeilenplatzhalter 4">
            <a:extLst>
              <a:ext uri="{FF2B5EF4-FFF2-40B4-BE49-F238E27FC236}">
                <a16:creationId xmlns:a16="http://schemas.microsoft.com/office/drawing/2014/main" id="{FC36BBD8-0845-5D25-DA6D-B451437C3BA2}"/>
              </a:ext>
            </a:extLst>
          </p:cNvPr>
          <p:cNvSpPr>
            <a:spLocks noGrp="1"/>
          </p:cNvSpPr>
          <p:nvPr>
            <p:ph type="ftr" sz="quarter" idx="11"/>
          </p:nvPr>
        </p:nvSpPr>
        <p:spPr>
          <a:xfrm>
            <a:off x="5364088" y="6381328"/>
            <a:ext cx="2895600" cy="365125"/>
          </a:xfrm>
        </p:spPr>
        <p:txBody>
          <a:bodyPr/>
          <a:lstStyle/>
          <a:p>
            <a:r>
              <a:rPr lang="de-DE" dirty="0"/>
              <a:t> © Holger Zensen          01.03.2026</a:t>
            </a:r>
          </a:p>
        </p:txBody>
      </p:sp>
      <p:cxnSp>
        <p:nvCxnSpPr>
          <p:cNvPr id="7" name="Gerade Verbindung 6">
            <a:extLst>
              <a:ext uri="{FF2B5EF4-FFF2-40B4-BE49-F238E27FC236}">
                <a16:creationId xmlns:a16="http://schemas.microsoft.com/office/drawing/2014/main" id="{F9AED6D2-AC7E-81E9-8B06-9CDF07271F80}"/>
              </a:ext>
            </a:extLst>
          </p:cNvPr>
          <p:cNvCxnSpPr/>
          <p:nvPr/>
        </p:nvCxnSpPr>
        <p:spPr>
          <a:xfrm>
            <a:off x="179512" y="836712"/>
            <a:ext cx="87129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Gerade Verbindung 7">
            <a:extLst>
              <a:ext uri="{FF2B5EF4-FFF2-40B4-BE49-F238E27FC236}">
                <a16:creationId xmlns:a16="http://schemas.microsoft.com/office/drawing/2014/main" id="{57D72EA6-8ADE-9A13-1B56-06D54221D282}"/>
              </a:ext>
            </a:extLst>
          </p:cNvPr>
          <p:cNvCxnSpPr/>
          <p:nvPr/>
        </p:nvCxnSpPr>
        <p:spPr>
          <a:xfrm>
            <a:off x="179512" y="6309320"/>
            <a:ext cx="8712968"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feld 9">
            <a:extLst>
              <a:ext uri="{FF2B5EF4-FFF2-40B4-BE49-F238E27FC236}">
                <a16:creationId xmlns:a16="http://schemas.microsoft.com/office/drawing/2014/main" id="{FA2D7AC1-71C9-29CD-D1BF-19290CF01644}"/>
              </a:ext>
            </a:extLst>
          </p:cNvPr>
          <p:cNvSpPr txBox="1"/>
          <p:nvPr/>
        </p:nvSpPr>
        <p:spPr>
          <a:xfrm>
            <a:off x="481773" y="915947"/>
            <a:ext cx="8101443" cy="738664"/>
          </a:xfrm>
          <a:prstGeom prst="rect">
            <a:avLst/>
          </a:prstGeom>
          <a:noFill/>
        </p:spPr>
        <p:txBody>
          <a:bodyPr wrap="square" rtlCol="0">
            <a:spAutoFit/>
          </a:bodyPr>
          <a:lstStyle/>
          <a:p>
            <a:r>
              <a:rPr lang="de-DE" sz="2400" b="1" u="sng" dirty="0"/>
              <a:t>Haushaltssicherungskonzept (HSK)</a:t>
            </a:r>
            <a:endParaRPr lang="de-DE" b="1" dirty="0"/>
          </a:p>
          <a:p>
            <a:endParaRPr lang="de-DE" b="1" dirty="0"/>
          </a:p>
        </p:txBody>
      </p:sp>
      <p:pic>
        <p:nvPicPr>
          <p:cNvPr id="6" name="Grafik 5">
            <a:extLst>
              <a:ext uri="{FF2B5EF4-FFF2-40B4-BE49-F238E27FC236}">
                <a16:creationId xmlns:a16="http://schemas.microsoft.com/office/drawing/2014/main" id="{0D58979A-0670-9A89-62BE-0BA22123C1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181" y="1632753"/>
            <a:ext cx="8348266" cy="3858665"/>
          </a:xfrm>
          <a:prstGeom prst="rect">
            <a:avLst/>
          </a:prstGeom>
        </p:spPr>
      </p:pic>
    </p:spTree>
    <p:extLst>
      <p:ext uri="{BB962C8B-B14F-4D97-AF65-F5344CB8AC3E}">
        <p14:creationId xmlns:p14="http://schemas.microsoft.com/office/powerpoint/2010/main" val="1507320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EDFFD9-8197-AF05-7884-95E803C7917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8074867-DEC8-9ABE-5488-3E69764CB253}"/>
              </a:ext>
            </a:extLst>
          </p:cNvPr>
          <p:cNvSpPr>
            <a:spLocks noGrp="1"/>
          </p:cNvSpPr>
          <p:nvPr>
            <p:ph type="ctrTitle"/>
          </p:nvPr>
        </p:nvSpPr>
        <p:spPr>
          <a:xfrm>
            <a:off x="179512" y="260648"/>
            <a:ext cx="5110336" cy="650503"/>
          </a:xfrm>
        </p:spPr>
        <p:txBody>
          <a:bodyPr>
            <a:normAutofit/>
          </a:bodyPr>
          <a:lstStyle/>
          <a:p>
            <a:pPr algn="l"/>
            <a:r>
              <a:rPr lang="de-DE" sz="2400" dirty="0" err="1">
                <a:solidFill>
                  <a:srgbClr val="0000FF"/>
                </a:solidFill>
                <a:latin typeface="Verdana" pitchFamily="34" charset="0"/>
                <a:ea typeface="Verdana" pitchFamily="34" charset="0"/>
              </a:rPr>
              <a:t>Kommuales</a:t>
            </a:r>
            <a:r>
              <a:rPr lang="de-DE" sz="2400" dirty="0">
                <a:solidFill>
                  <a:srgbClr val="0000FF"/>
                </a:solidFill>
                <a:latin typeface="Verdana" pitchFamily="34" charset="0"/>
                <a:ea typeface="Verdana" pitchFamily="34" charset="0"/>
              </a:rPr>
              <a:t> Finanzmanagement</a:t>
            </a:r>
          </a:p>
        </p:txBody>
      </p:sp>
      <p:sp>
        <p:nvSpPr>
          <p:cNvPr id="4" name="Foliennummernplatzhalter 3">
            <a:extLst>
              <a:ext uri="{FF2B5EF4-FFF2-40B4-BE49-F238E27FC236}">
                <a16:creationId xmlns:a16="http://schemas.microsoft.com/office/drawing/2014/main" id="{88829D2A-8A90-0F8C-128F-7EBA20B797D5}"/>
              </a:ext>
            </a:extLst>
          </p:cNvPr>
          <p:cNvSpPr>
            <a:spLocks noGrp="1"/>
          </p:cNvSpPr>
          <p:nvPr>
            <p:ph type="sldNum" sz="quarter" idx="12"/>
          </p:nvPr>
        </p:nvSpPr>
        <p:spPr>
          <a:xfrm>
            <a:off x="8244408" y="6381328"/>
            <a:ext cx="442392" cy="365125"/>
          </a:xfrm>
        </p:spPr>
        <p:txBody>
          <a:bodyPr/>
          <a:lstStyle/>
          <a:p>
            <a:fld id="{1BE9E1C2-6CD5-4A92-82E0-03B9E2B5CCB6}" type="slidenum">
              <a:rPr lang="de-DE" smtClean="0"/>
              <a:pPr/>
              <a:t>33</a:t>
            </a:fld>
            <a:endParaRPr lang="de-DE" dirty="0"/>
          </a:p>
        </p:txBody>
      </p:sp>
      <p:sp>
        <p:nvSpPr>
          <p:cNvPr id="5" name="Fußzeilenplatzhalter 4">
            <a:extLst>
              <a:ext uri="{FF2B5EF4-FFF2-40B4-BE49-F238E27FC236}">
                <a16:creationId xmlns:a16="http://schemas.microsoft.com/office/drawing/2014/main" id="{D3B8426D-6060-4C30-2B5B-796A9181056F}"/>
              </a:ext>
            </a:extLst>
          </p:cNvPr>
          <p:cNvSpPr>
            <a:spLocks noGrp="1"/>
          </p:cNvSpPr>
          <p:nvPr>
            <p:ph type="ftr" sz="quarter" idx="11"/>
          </p:nvPr>
        </p:nvSpPr>
        <p:spPr>
          <a:xfrm>
            <a:off x="5364088" y="6381328"/>
            <a:ext cx="2895600" cy="365125"/>
          </a:xfrm>
        </p:spPr>
        <p:txBody>
          <a:bodyPr/>
          <a:lstStyle/>
          <a:p>
            <a:r>
              <a:rPr lang="de-DE" dirty="0"/>
              <a:t> © Holger Zensen          01.03.2026</a:t>
            </a:r>
          </a:p>
        </p:txBody>
      </p:sp>
      <p:cxnSp>
        <p:nvCxnSpPr>
          <p:cNvPr id="7" name="Gerade Verbindung 6">
            <a:extLst>
              <a:ext uri="{FF2B5EF4-FFF2-40B4-BE49-F238E27FC236}">
                <a16:creationId xmlns:a16="http://schemas.microsoft.com/office/drawing/2014/main" id="{39075388-C671-0D92-9071-DEC8B48977E4}"/>
              </a:ext>
            </a:extLst>
          </p:cNvPr>
          <p:cNvCxnSpPr/>
          <p:nvPr/>
        </p:nvCxnSpPr>
        <p:spPr>
          <a:xfrm>
            <a:off x="179512" y="836712"/>
            <a:ext cx="87129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Gerade Verbindung 7">
            <a:extLst>
              <a:ext uri="{FF2B5EF4-FFF2-40B4-BE49-F238E27FC236}">
                <a16:creationId xmlns:a16="http://schemas.microsoft.com/office/drawing/2014/main" id="{0CFA433E-609D-A578-4AB5-D2A69CA1497B}"/>
              </a:ext>
            </a:extLst>
          </p:cNvPr>
          <p:cNvCxnSpPr/>
          <p:nvPr/>
        </p:nvCxnSpPr>
        <p:spPr>
          <a:xfrm>
            <a:off x="179512" y="6309320"/>
            <a:ext cx="8712968"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feld 9">
            <a:extLst>
              <a:ext uri="{FF2B5EF4-FFF2-40B4-BE49-F238E27FC236}">
                <a16:creationId xmlns:a16="http://schemas.microsoft.com/office/drawing/2014/main" id="{FD16B070-0DD8-55C9-5493-80D0D531E305}"/>
              </a:ext>
            </a:extLst>
          </p:cNvPr>
          <p:cNvSpPr txBox="1"/>
          <p:nvPr/>
        </p:nvSpPr>
        <p:spPr>
          <a:xfrm>
            <a:off x="481773" y="915947"/>
            <a:ext cx="8101443" cy="738664"/>
          </a:xfrm>
          <a:prstGeom prst="rect">
            <a:avLst/>
          </a:prstGeom>
          <a:noFill/>
        </p:spPr>
        <p:txBody>
          <a:bodyPr wrap="square" rtlCol="0">
            <a:spAutoFit/>
          </a:bodyPr>
          <a:lstStyle/>
          <a:p>
            <a:r>
              <a:rPr lang="de-DE" sz="2400" b="1" u="sng" dirty="0"/>
              <a:t>Haushaltssicherungskonzept (HSK)</a:t>
            </a:r>
            <a:endParaRPr lang="de-DE" b="1" dirty="0"/>
          </a:p>
          <a:p>
            <a:endParaRPr lang="de-DE" b="1" dirty="0"/>
          </a:p>
        </p:txBody>
      </p:sp>
      <p:pic>
        <p:nvPicPr>
          <p:cNvPr id="9" name="Grafik 8">
            <a:extLst>
              <a:ext uri="{FF2B5EF4-FFF2-40B4-BE49-F238E27FC236}">
                <a16:creationId xmlns:a16="http://schemas.microsoft.com/office/drawing/2014/main" id="{09325605-046E-52A8-189E-505B3464FA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127" y="1632245"/>
            <a:ext cx="8347261" cy="3740957"/>
          </a:xfrm>
          <a:prstGeom prst="rect">
            <a:avLst/>
          </a:prstGeom>
        </p:spPr>
      </p:pic>
    </p:spTree>
    <p:extLst>
      <p:ext uri="{BB962C8B-B14F-4D97-AF65-F5344CB8AC3E}">
        <p14:creationId xmlns:p14="http://schemas.microsoft.com/office/powerpoint/2010/main" val="2019473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2F7C1F-C74B-094F-DF46-00A47718F2E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B2B2439-02B0-7D80-40CD-7652AFBCD94F}"/>
              </a:ext>
            </a:extLst>
          </p:cNvPr>
          <p:cNvSpPr>
            <a:spLocks noGrp="1"/>
          </p:cNvSpPr>
          <p:nvPr>
            <p:ph type="ctrTitle"/>
          </p:nvPr>
        </p:nvSpPr>
        <p:spPr>
          <a:xfrm>
            <a:off x="179512" y="260648"/>
            <a:ext cx="5110336" cy="650503"/>
          </a:xfrm>
        </p:spPr>
        <p:txBody>
          <a:bodyPr>
            <a:normAutofit/>
          </a:bodyPr>
          <a:lstStyle/>
          <a:p>
            <a:pPr algn="l"/>
            <a:r>
              <a:rPr lang="de-DE" sz="2400" dirty="0" err="1">
                <a:solidFill>
                  <a:srgbClr val="0000FF"/>
                </a:solidFill>
                <a:latin typeface="Verdana" pitchFamily="34" charset="0"/>
                <a:ea typeface="Verdana" pitchFamily="34" charset="0"/>
              </a:rPr>
              <a:t>Kommuales</a:t>
            </a:r>
            <a:r>
              <a:rPr lang="de-DE" sz="2400" dirty="0">
                <a:solidFill>
                  <a:srgbClr val="0000FF"/>
                </a:solidFill>
                <a:latin typeface="Verdana" pitchFamily="34" charset="0"/>
                <a:ea typeface="Verdana" pitchFamily="34" charset="0"/>
              </a:rPr>
              <a:t> Finanzmanagement</a:t>
            </a:r>
          </a:p>
        </p:txBody>
      </p:sp>
      <p:sp>
        <p:nvSpPr>
          <p:cNvPr id="4" name="Foliennummernplatzhalter 3">
            <a:extLst>
              <a:ext uri="{FF2B5EF4-FFF2-40B4-BE49-F238E27FC236}">
                <a16:creationId xmlns:a16="http://schemas.microsoft.com/office/drawing/2014/main" id="{7BC377CF-3810-BB78-C72F-D43C3A4AD01C}"/>
              </a:ext>
            </a:extLst>
          </p:cNvPr>
          <p:cNvSpPr>
            <a:spLocks noGrp="1"/>
          </p:cNvSpPr>
          <p:nvPr>
            <p:ph type="sldNum" sz="quarter" idx="12"/>
          </p:nvPr>
        </p:nvSpPr>
        <p:spPr>
          <a:xfrm>
            <a:off x="8244408" y="6381328"/>
            <a:ext cx="442392" cy="365125"/>
          </a:xfrm>
        </p:spPr>
        <p:txBody>
          <a:bodyPr/>
          <a:lstStyle/>
          <a:p>
            <a:fld id="{1BE9E1C2-6CD5-4A92-82E0-03B9E2B5CCB6}" type="slidenum">
              <a:rPr lang="de-DE" smtClean="0"/>
              <a:pPr/>
              <a:t>34</a:t>
            </a:fld>
            <a:endParaRPr lang="de-DE" dirty="0"/>
          </a:p>
        </p:txBody>
      </p:sp>
      <p:sp>
        <p:nvSpPr>
          <p:cNvPr id="5" name="Fußzeilenplatzhalter 4">
            <a:extLst>
              <a:ext uri="{FF2B5EF4-FFF2-40B4-BE49-F238E27FC236}">
                <a16:creationId xmlns:a16="http://schemas.microsoft.com/office/drawing/2014/main" id="{591114FB-B084-0306-8D1D-84AC6CD1155E}"/>
              </a:ext>
            </a:extLst>
          </p:cNvPr>
          <p:cNvSpPr>
            <a:spLocks noGrp="1"/>
          </p:cNvSpPr>
          <p:nvPr>
            <p:ph type="ftr" sz="quarter" idx="11"/>
          </p:nvPr>
        </p:nvSpPr>
        <p:spPr>
          <a:xfrm>
            <a:off x="5364088" y="6381328"/>
            <a:ext cx="2895600" cy="365125"/>
          </a:xfrm>
        </p:spPr>
        <p:txBody>
          <a:bodyPr/>
          <a:lstStyle/>
          <a:p>
            <a:r>
              <a:rPr lang="de-DE" dirty="0"/>
              <a:t> © Holger Zensen          01.03.2026</a:t>
            </a:r>
          </a:p>
        </p:txBody>
      </p:sp>
      <p:cxnSp>
        <p:nvCxnSpPr>
          <p:cNvPr id="7" name="Gerade Verbindung 6">
            <a:extLst>
              <a:ext uri="{FF2B5EF4-FFF2-40B4-BE49-F238E27FC236}">
                <a16:creationId xmlns:a16="http://schemas.microsoft.com/office/drawing/2014/main" id="{15286852-5736-5F10-BA02-11528A03CC23}"/>
              </a:ext>
            </a:extLst>
          </p:cNvPr>
          <p:cNvCxnSpPr/>
          <p:nvPr/>
        </p:nvCxnSpPr>
        <p:spPr>
          <a:xfrm>
            <a:off x="179512" y="836712"/>
            <a:ext cx="87129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Gerade Verbindung 7">
            <a:extLst>
              <a:ext uri="{FF2B5EF4-FFF2-40B4-BE49-F238E27FC236}">
                <a16:creationId xmlns:a16="http://schemas.microsoft.com/office/drawing/2014/main" id="{84020374-4481-C711-745C-832B94290C72}"/>
              </a:ext>
            </a:extLst>
          </p:cNvPr>
          <p:cNvCxnSpPr/>
          <p:nvPr/>
        </p:nvCxnSpPr>
        <p:spPr>
          <a:xfrm>
            <a:off x="179512" y="6309320"/>
            <a:ext cx="8712968"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feld 9">
            <a:extLst>
              <a:ext uri="{FF2B5EF4-FFF2-40B4-BE49-F238E27FC236}">
                <a16:creationId xmlns:a16="http://schemas.microsoft.com/office/drawing/2014/main" id="{0079577D-15E2-57DA-1D59-AC2F7FFAE36B}"/>
              </a:ext>
            </a:extLst>
          </p:cNvPr>
          <p:cNvSpPr txBox="1"/>
          <p:nvPr/>
        </p:nvSpPr>
        <p:spPr>
          <a:xfrm>
            <a:off x="481773" y="915947"/>
            <a:ext cx="8101443" cy="738664"/>
          </a:xfrm>
          <a:prstGeom prst="rect">
            <a:avLst/>
          </a:prstGeom>
          <a:noFill/>
        </p:spPr>
        <p:txBody>
          <a:bodyPr wrap="square" rtlCol="0">
            <a:spAutoFit/>
          </a:bodyPr>
          <a:lstStyle/>
          <a:p>
            <a:r>
              <a:rPr lang="de-DE" sz="2400" b="1" u="sng" dirty="0"/>
              <a:t>Haushaltssicherungskonzept (HSK)</a:t>
            </a:r>
            <a:endParaRPr lang="de-DE" b="1" dirty="0"/>
          </a:p>
          <a:p>
            <a:endParaRPr lang="de-DE" b="1" dirty="0"/>
          </a:p>
        </p:txBody>
      </p:sp>
      <p:pic>
        <p:nvPicPr>
          <p:cNvPr id="12" name="Grafik 11">
            <a:extLst>
              <a:ext uri="{FF2B5EF4-FFF2-40B4-BE49-F238E27FC236}">
                <a16:creationId xmlns:a16="http://schemas.microsoft.com/office/drawing/2014/main" id="{6EFCCED7-9897-C1C8-4C49-029A57F40A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072" y="1619586"/>
            <a:ext cx="8401968" cy="3681613"/>
          </a:xfrm>
          <a:prstGeom prst="rect">
            <a:avLst/>
          </a:prstGeom>
        </p:spPr>
      </p:pic>
    </p:spTree>
    <p:extLst>
      <p:ext uri="{BB962C8B-B14F-4D97-AF65-F5344CB8AC3E}">
        <p14:creationId xmlns:p14="http://schemas.microsoft.com/office/powerpoint/2010/main" val="3868021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01743E-2E4C-69A7-BD6E-11C28A92D7A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D409FBA-03B6-DFC1-6E8A-848B915A1709}"/>
              </a:ext>
            </a:extLst>
          </p:cNvPr>
          <p:cNvSpPr>
            <a:spLocks noGrp="1"/>
          </p:cNvSpPr>
          <p:nvPr>
            <p:ph type="ctrTitle"/>
          </p:nvPr>
        </p:nvSpPr>
        <p:spPr>
          <a:xfrm>
            <a:off x="179512" y="260648"/>
            <a:ext cx="5110336" cy="650503"/>
          </a:xfrm>
        </p:spPr>
        <p:txBody>
          <a:bodyPr>
            <a:normAutofit/>
          </a:bodyPr>
          <a:lstStyle/>
          <a:p>
            <a:pPr algn="l"/>
            <a:r>
              <a:rPr lang="de-DE" sz="2400" dirty="0" err="1">
                <a:solidFill>
                  <a:srgbClr val="0000FF"/>
                </a:solidFill>
                <a:latin typeface="Verdana" pitchFamily="34" charset="0"/>
                <a:ea typeface="Verdana" pitchFamily="34" charset="0"/>
              </a:rPr>
              <a:t>Kommuales</a:t>
            </a:r>
            <a:r>
              <a:rPr lang="de-DE" sz="2400" dirty="0">
                <a:solidFill>
                  <a:srgbClr val="0000FF"/>
                </a:solidFill>
                <a:latin typeface="Verdana" pitchFamily="34" charset="0"/>
                <a:ea typeface="Verdana" pitchFamily="34" charset="0"/>
              </a:rPr>
              <a:t> Finanzmanagement</a:t>
            </a:r>
          </a:p>
        </p:txBody>
      </p:sp>
      <p:sp>
        <p:nvSpPr>
          <p:cNvPr id="4" name="Foliennummernplatzhalter 3">
            <a:extLst>
              <a:ext uri="{FF2B5EF4-FFF2-40B4-BE49-F238E27FC236}">
                <a16:creationId xmlns:a16="http://schemas.microsoft.com/office/drawing/2014/main" id="{2DD62F5C-7776-FE1D-0BDD-83BDA16F1B70}"/>
              </a:ext>
            </a:extLst>
          </p:cNvPr>
          <p:cNvSpPr>
            <a:spLocks noGrp="1"/>
          </p:cNvSpPr>
          <p:nvPr>
            <p:ph type="sldNum" sz="quarter" idx="12"/>
          </p:nvPr>
        </p:nvSpPr>
        <p:spPr>
          <a:xfrm>
            <a:off x="8244408" y="6381328"/>
            <a:ext cx="442392" cy="365125"/>
          </a:xfrm>
        </p:spPr>
        <p:txBody>
          <a:bodyPr/>
          <a:lstStyle/>
          <a:p>
            <a:fld id="{1BE9E1C2-6CD5-4A92-82E0-03B9E2B5CCB6}" type="slidenum">
              <a:rPr lang="de-DE" smtClean="0"/>
              <a:pPr/>
              <a:t>35</a:t>
            </a:fld>
            <a:endParaRPr lang="de-DE" dirty="0"/>
          </a:p>
        </p:txBody>
      </p:sp>
      <p:sp>
        <p:nvSpPr>
          <p:cNvPr id="5" name="Fußzeilenplatzhalter 4">
            <a:extLst>
              <a:ext uri="{FF2B5EF4-FFF2-40B4-BE49-F238E27FC236}">
                <a16:creationId xmlns:a16="http://schemas.microsoft.com/office/drawing/2014/main" id="{5841D5CE-0EB3-06E1-B1D5-4A1CAE792F91}"/>
              </a:ext>
            </a:extLst>
          </p:cNvPr>
          <p:cNvSpPr>
            <a:spLocks noGrp="1"/>
          </p:cNvSpPr>
          <p:nvPr>
            <p:ph type="ftr" sz="quarter" idx="11"/>
          </p:nvPr>
        </p:nvSpPr>
        <p:spPr>
          <a:xfrm>
            <a:off x="5364088" y="6381328"/>
            <a:ext cx="2895600" cy="365125"/>
          </a:xfrm>
        </p:spPr>
        <p:txBody>
          <a:bodyPr/>
          <a:lstStyle/>
          <a:p>
            <a:r>
              <a:rPr lang="de-DE" dirty="0"/>
              <a:t> © Holger Zensen          01.03.2026</a:t>
            </a:r>
          </a:p>
        </p:txBody>
      </p:sp>
      <p:cxnSp>
        <p:nvCxnSpPr>
          <p:cNvPr id="7" name="Gerade Verbindung 6">
            <a:extLst>
              <a:ext uri="{FF2B5EF4-FFF2-40B4-BE49-F238E27FC236}">
                <a16:creationId xmlns:a16="http://schemas.microsoft.com/office/drawing/2014/main" id="{75C9FA21-F5F3-6CE3-7B19-DE6641C32EB6}"/>
              </a:ext>
            </a:extLst>
          </p:cNvPr>
          <p:cNvCxnSpPr/>
          <p:nvPr/>
        </p:nvCxnSpPr>
        <p:spPr>
          <a:xfrm>
            <a:off x="179512" y="836712"/>
            <a:ext cx="87129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Gerade Verbindung 7">
            <a:extLst>
              <a:ext uri="{FF2B5EF4-FFF2-40B4-BE49-F238E27FC236}">
                <a16:creationId xmlns:a16="http://schemas.microsoft.com/office/drawing/2014/main" id="{7C494C3F-B52A-9DD1-00D3-69FE804989D1}"/>
              </a:ext>
            </a:extLst>
          </p:cNvPr>
          <p:cNvCxnSpPr/>
          <p:nvPr/>
        </p:nvCxnSpPr>
        <p:spPr>
          <a:xfrm>
            <a:off x="179512" y="6309320"/>
            <a:ext cx="8712968"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feld 9">
            <a:extLst>
              <a:ext uri="{FF2B5EF4-FFF2-40B4-BE49-F238E27FC236}">
                <a16:creationId xmlns:a16="http://schemas.microsoft.com/office/drawing/2014/main" id="{433A7147-83BE-045F-A311-F3DC230C5B28}"/>
              </a:ext>
            </a:extLst>
          </p:cNvPr>
          <p:cNvSpPr txBox="1"/>
          <p:nvPr/>
        </p:nvSpPr>
        <p:spPr>
          <a:xfrm>
            <a:off x="481773" y="915947"/>
            <a:ext cx="8101443" cy="738664"/>
          </a:xfrm>
          <a:prstGeom prst="rect">
            <a:avLst/>
          </a:prstGeom>
          <a:noFill/>
        </p:spPr>
        <p:txBody>
          <a:bodyPr wrap="square" rtlCol="0">
            <a:spAutoFit/>
          </a:bodyPr>
          <a:lstStyle/>
          <a:p>
            <a:r>
              <a:rPr lang="de-DE" sz="2400" b="1" u="sng" dirty="0"/>
              <a:t>Haushaltssicherungskonzept (HSK)</a:t>
            </a:r>
            <a:endParaRPr lang="de-DE" b="1" dirty="0"/>
          </a:p>
          <a:p>
            <a:endParaRPr lang="de-DE" b="1" dirty="0"/>
          </a:p>
        </p:txBody>
      </p:sp>
      <p:pic>
        <p:nvPicPr>
          <p:cNvPr id="6" name="Grafik 5">
            <a:extLst>
              <a:ext uri="{FF2B5EF4-FFF2-40B4-BE49-F238E27FC236}">
                <a16:creationId xmlns:a16="http://schemas.microsoft.com/office/drawing/2014/main" id="{FC494E8F-E095-4FFA-1B13-22090E8623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773" y="1583442"/>
            <a:ext cx="8609532" cy="3501736"/>
          </a:xfrm>
          <a:prstGeom prst="rect">
            <a:avLst/>
          </a:prstGeom>
        </p:spPr>
      </p:pic>
    </p:spTree>
    <p:extLst>
      <p:ext uri="{BB962C8B-B14F-4D97-AF65-F5344CB8AC3E}">
        <p14:creationId xmlns:p14="http://schemas.microsoft.com/office/powerpoint/2010/main" val="2581382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79512" y="260648"/>
            <a:ext cx="5110336" cy="650503"/>
          </a:xfrm>
        </p:spPr>
        <p:txBody>
          <a:bodyPr>
            <a:normAutofit/>
          </a:bodyPr>
          <a:lstStyle/>
          <a:p>
            <a:pPr algn="l"/>
            <a:r>
              <a:rPr lang="de-DE" sz="2400" dirty="0" err="1">
                <a:solidFill>
                  <a:srgbClr val="0000FF"/>
                </a:solidFill>
                <a:latin typeface="Verdana" pitchFamily="34" charset="0"/>
                <a:ea typeface="Verdana" pitchFamily="34" charset="0"/>
              </a:rPr>
              <a:t>Kommuales</a:t>
            </a:r>
            <a:r>
              <a:rPr lang="de-DE" sz="2400" dirty="0">
                <a:solidFill>
                  <a:srgbClr val="0000FF"/>
                </a:solidFill>
                <a:latin typeface="Verdana" pitchFamily="34" charset="0"/>
                <a:ea typeface="Verdana" pitchFamily="34" charset="0"/>
              </a:rPr>
              <a:t> Finanzmanagement</a:t>
            </a:r>
          </a:p>
        </p:txBody>
      </p:sp>
      <p:sp>
        <p:nvSpPr>
          <p:cNvPr id="4" name="Foliennummernplatzhalter 3"/>
          <p:cNvSpPr>
            <a:spLocks noGrp="1"/>
          </p:cNvSpPr>
          <p:nvPr>
            <p:ph type="sldNum" sz="quarter" idx="12"/>
          </p:nvPr>
        </p:nvSpPr>
        <p:spPr>
          <a:xfrm>
            <a:off x="8244408" y="6381328"/>
            <a:ext cx="442392" cy="365125"/>
          </a:xfrm>
        </p:spPr>
        <p:txBody>
          <a:bodyPr/>
          <a:lstStyle/>
          <a:p>
            <a:fld id="{1BE9E1C2-6CD5-4A92-82E0-03B9E2B5CCB6}" type="slidenum">
              <a:rPr lang="de-DE" smtClean="0"/>
              <a:pPr/>
              <a:t>36</a:t>
            </a:fld>
            <a:endParaRPr lang="de-DE" dirty="0"/>
          </a:p>
        </p:txBody>
      </p:sp>
      <p:sp>
        <p:nvSpPr>
          <p:cNvPr id="5" name="Fußzeilenplatzhalter 4"/>
          <p:cNvSpPr>
            <a:spLocks noGrp="1"/>
          </p:cNvSpPr>
          <p:nvPr>
            <p:ph type="ftr" sz="quarter" idx="11"/>
          </p:nvPr>
        </p:nvSpPr>
        <p:spPr>
          <a:xfrm>
            <a:off x="5364088" y="6381328"/>
            <a:ext cx="2895600" cy="365125"/>
          </a:xfrm>
        </p:spPr>
        <p:txBody>
          <a:bodyPr/>
          <a:lstStyle/>
          <a:p>
            <a:r>
              <a:rPr lang="de-DE" dirty="0"/>
              <a:t> © Holger Zensen          22.12.2025</a:t>
            </a:r>
          </a:p>
        </p:txBody>
      </p:sp>
      <p:cxnSp>
        <p:nvCxnSpPr>
          <p:cNvPr id="7" name="Gerade Verbindung 6"/>
          <p:cNvCxnSpPr/>
          <p:nvPr/>
        </p:nvCxnSpPr>
        <p:spPr>
          <a:xfrm>
            <a:off x="179512" y="836712"/>
            <a:ext cx="87129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Gerade Verbindung 7"/>
          <p:cNvCxnSpPr/>
          <p:nvPr/>
        </p:nvCxnSpPr>
        <p:spPr>
          <a:xfrm>
            <a:off x="179512" y="6309320"/>
            <a:ext cx="8712968"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feld 2">
            <a:extLst>
              <a:ext uri="{FF2B5EF4-FFF2-40B4-BE49-F238E27FC236}">
                <a16:creationId xmlns:a16="http://schemas.microsoft.com/office/drawing/2014/main" id="{C0BB4135-E5B4-F4BA-F590-797638FF6146}"/>
              </a:ext>
            </a:extLst>
          </p:cNvPr>
          <p:cNvSpPr txBox="1"/>
          <p:nvPr/>
        </p:nvSpPr>
        <p:spPr>
          <a:xfrm>
            <a:off x="503004" y="911152"/>
            <a:ext cx="8183796" cy="5912516"/>
          </a:xfrm>
          <a:prstGeom prst="rect">
            <a:avLst/>
          </a:prstGeom>
          <a:noFill/>
        </p:spPr>
        <p:txBody>
          <a:bodyPr wrap="square" rtlCol="0">
            <a:spAutoFit/>
          </a:bodyPr>
          <a:lstStyle/>
          <a:p>
            <a:r>
              <a:rPr lang="de-DE" sz="2400" b="1" u="sng" dirty="0"/>
              <a:t>Zusammenfassung</a:t>
            </a:r>
          </a:p>
          <a:p>
            <a:endParaRPr lang="de-DE" sz="2400" b="1" u="sng" dirty="0"/>
          </a:p>
          <a:p>
            <a:pPr marL="342900" indent="-342900">
              <a:buAutoNum type="arabicPeriod"/>
            </a:pPr>
            <a:r>
              <a:rPr lang="de-DE" b="1" dirty="0"/>
              <a:t>Stufe = Haushalt ist echt ausgeglichen</a:t>
            </a:r>
          </a:p>
          <a:p>
            <a:pPr marL="342900" indent="-342900">
              <a:buAutoNum type="arabicPeriod"/>
            </a:pPr>
            <a:endParaRPr lang="de-DE" b="1" dirty="0"/>
          </a:p>
          <a:p>
            <a:pPr marL="342900" indent="-342900">
              <a:buAutoNum type="arabicPeriod"/>
            </a:pPr>
            <a:r>
              <a:rPr lang="de-DE" b="1" dirty="0"/>
              <a:t>Stufe = Haushalt ist fiktiv </a:t>
            </a:r>
            <a:r>
              <a:rPr lang="de-DE" b="1" dirty="0" err="1"/>
              <a:t>augeglichen</a:t>
            </a:r>
            <a:endParaRPr lang="de-DE" b="1" dirty="0"/>
          </a:p>
          <a:p>
            <a:pPr marL="342900" indent="-342900">
              <a:buAutoNum type="arabicPeriod"/>
            </a:pPr>
            <a:endParaRPr lang="de-DE" b="1" dirty="0"/>
          </a:p>
          <a:p>
            <a:pPr marL="342900" indent="-342900">
              <a:buAutoNum type="arabicPeriod"/>
            </a:pPr>
            <a:r>
              <a:rPr lang="de-DE" b="1" dirty="0"/>
              <a:t>Stufe = 2 % Kürzung durch Globalen Minderaufwand </a:t>
            </a:r>
          </a:p>
          <a:p>
            <a:endParaRPr lang="de-DE" b="1" dirty="0"/>
          </a:p>
          <a:p>
            <a:pPr marL="1200150" lvl="2" indent="-285750">
              <a:buFont typeface="Wingdings" panose="05000000000000000000" pitchFamily="2" charset="2"/>
              <a:buChar char="à"/>
            </a:pPr>
            <a:r>
              <a:rPr lang="de-DE" b="1" i="1" dirty="0">
                <a:solidFill>
                  <a:srgbClr val="0070C0"/>
                </a:solidFill>
                <a:sym typeface="Wingdings" panose="05000000000000000000" pitchFamily="2" charset="2"/>
              </a:rPr>
              <a:t>Anzeige bei der Aufsichtsbehörde</a:t>
            </a:r>
          </a:p>
          <a:p>
            <a:pPr marL="285750" indent="-285750">
              <a:buFont typeface="Wingdings" panose="05000000000000000000" pitchFamily="2" charset="2"/>
              <a:buChar char="à"/>
            </a:pPr>
            <a:endParaRPr lang="de-DE" b="1" dirty="0">
              <a:sym typeface="Wingdings" panose="05000000000000000000" pitchFamily="2" charset="2"/>
            </a:endParaRPr>
          </a:p>
          <a:p>
            <a:r>
              <a:rPr lang="de-DE" b="1" dirty="0">
                <a:sym typeface="Wingdings" panose="05000000000000000000" pitchFamily="2" charset="2"/>
              </a:rPr>
              <a:t>4. Stufe = Haushaltsausgleich nicht möglich</a:t>
            </a:r>
          </a:p>
          <a:p>
            <a:r>
              <a:rPr lang="de-DE" b="1" dirty="0">
                <a:sym typeface="Wingdings" panose="05000000000000000000" pitchFamily="2" charset="2"/>
              </a:rPr>
              <a:t>		 defizitärer Haushalt / Fehlbedarf</a:t>
            </a:r>
          </a:p>
          <a:p>
            <a:r>
              <a:rPr lang="de-DE" b="1" dirty="0">
                <a:sym typeface="Wingdings" panose="05000000000000000000" pitchFamily="2" charset="2"/>
              </a:rPr>
              <a:t>		 Ausgleichsrücklage = 0 €</a:t>
            </a:r>
          </a:p>
          <a:p>
            <a:r>
              <a:rPr lang="de-DE" b="1" dirty="0">
                <a:sym typeface="Wingdings" panose="05000000000000000000" pitchFamily="2" charset="2"/>
              </a:rPr>
              <a:t>		 Globaler Minderaufwand Regelung ausgeschöpft</a:t>
            </a:r>
          </a:p>
          <a:p>
            <a:endParaRPr lang="de-DE" b="1" dirty="0">
              <a:sym typeface="Wingdings" panose="05000000000000000000" pitchFamily="2" charset="2"/>
            </a:endParaRPr>
          </a:p>
          <a:p>
            <a:r>
              <a:rPr lang="de-DE" b="1" i="1" dirty="0">
                <a:solidFill>
                  <a:srgbClr val="0070C0"/>
                </a:solidFill>
                <a:sym typeface="Wingdings" panose="05000000000000000000" pitchFamily="2" charset="2"/>
              </a:rPr>
              <a:t>	 Verringerung der allg. Rücklage = Genehmigung durch die 	Aufsichtsbehörde</a:t>
            </a:r>
          </a:p>
          <a:p>
            <a:r>
              <a:rPr lang="de-DE" b="1" i="1" dirty="0">
                <a:solidFill>
                  <a:srgbClr val="0070C0"/>
                </a:solidFill>
                <a:sym typeface="Wingdings" panose="05000000000000000000" pitchFamily="2" charset="2"/>
              </a:rPr>
              <a:t>	 Prüfung ob HSK erforderlich ist</a:t>
            </a:r>
          </a:p>
          <a:p>
            <a:endParaRPr lang="de-DE" b="1" dirty="0">
              <a:sym typeface="Wingdings" panose="05000000000000000000" pitchFamily="2" charset="2"/>
            </a:endParaRPr>
          </a:p>
          <a:p>
            <a:pPr>
              <a:lnSpc>
                <a:spcPct val="150000"/>
              </a:lnSpc>
            </a:pPr>
            <a:endParaRPr lang="de-DE" b="1" dirty="0"/>
          </a:p>
        </p:txBody>
      </p:sp>
    </p:spTree>
    <p:extLst>
      <p:ext uri="{BB962C8B-B14F-4D97-AF65-F5344CB8AC3E}">
        <p14:creationId xmlns:p14="http://schemas.microsoft.com/office/powerpoint/2010/main" val="49900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1466CA-95B1-B4C8-5F84-9C63EE23A60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17A8C7E-708D-7CC0-07CE-03DC6C8E4C0D}"/>
              </a:ext>
            </a:extLst>
          </p:cNvPr>
          <p:cNvSpPr>
            <a:spLocks noGrp="1"/>
          </p:cNvSpPr>
          <p:nvPr>
            <p:ph type="ctrTitle"/>
          </p:nvPr>
        </p:nvSpPr>
        <p:spPr>
          <a:xfrm>
            <a:off x="179512" y="260648"/>
            <a:ext cx="5110336" cy="650503"/>
          </a:xfrm>
        </p:spPr>
        <p:txBody>
          <a:bodyPr>
            <a:normAutofit/>
          </a:bodyPr>
          <a:lstStyle/>
          <a:p>
            <a:pPr algn="l"/>
            <a:r>
              <a:rPr lang="de-DE" sz="2400" dirty="0" err="1">
                <a:solidFill>
                  <a:srgbClr val="0000FF"/>
                </a:solidFill>
                <a:latin typeface="Verdana" pitchFamily="34" charset="0"/>
                <a:ea typeface="Verdana" pitchFamily="34" charset="0"/>
              </a:rPr>
              <a:t>Kommuales</a:t>
            </a:r>
            <a:r>
              <a:rPr lang="de-DE" sz="2400" dirty="0">
                <a:solidFill>
                  <a:srgbClr val="0000FF"/>
                </a:solidFill>
                <a:latin typeface="Verdana" pitchFamily="34" charset="0"/>
                <a:ea typeface="Verdana" pitchFamily="34" charset="0"/>
              </a:rPr>
              <a:t> Finanzmanagement</a:t>
            </a:r>
          </a:p>
        </p:txBody>
      </p:sp>
      <p:sp>
        <p:nvSpPr>
          <p:cNvPr id="4" name="Foliennummernplatzhalter 3">
            <a:extLst>
              <a:ext uri="{FF2B5EF4-FFF2-40B4-BE49-F238E27FC236}">
                <a16:creationId xmlns:a16="http://schemas.microsoft.com/office/drawing/2014/main" id="{40463DC1-2DEA-77EC-56C1-94D5E933DCE0}"/>
              </a:ext>
            </a:extLst>
          </p:cNvPr>
          <p:cNvSpPr>
            <a:spLocks noGrp="1"/>
          </p:cNvSpPr>
          <p:nvPr>
            <p:ph type="sldNum" sz="quarter" idx="12"/>
          </p:nvPr>
        </p:nvSpPr>
        <p:spPr>
          <a:xfrm>
            <a:off x="8244408" y="6381328"/>
            <a:ext cx="442392" cy="365125"/>
          </a:xfrm>
        </p:spPr>
        <p:txBody>
          <a:bodyPr/>
          <a:lstStyle/>
          <a:p>
            <a:fld id="{1BE9E1C2-6CD5-4A92-82E0-03B9E2B5CCB6}" type="slidenum">
              <a:rPr lang="de-DE" smtClean="0"/>
              <a:pPr/>
              <a:t>4</a:t>
            </a:fld>
            <a:endParaRPr lang="de-DE" dirty="0"/>
          </a:p>
        </p:txBody>
      </p:sp>
      <p:sp>
        <p:nvSpPr>
          <p:cNvPr id="5" name="Fußzeilenplatzhalter 4">
            <a:extLst>
              <a:ext uri="{FF2B5EF4-FFF2-40B4-BE49-F238E27FC236}">
                <a16:creationId xmlns:a16="http://schemas.microsoft.com/office/drawing/2014/main" id="{B227156D-617C-A551-7CE1-3F118CFC05F8}"/>
              </a:ext>
            </a:extLst>
          </p:cNvPr>
          <p:cNvSpPr>
            <a:spLocks noGrp="1"/>
          </p:cNvSpPr>
          <p:nvPr>
            <p:ph type="ftr" sz="quarter" idx="11"/>
          </p:nvPr>
        </p:nvSpPr>
        <p:spPr>
          <a:xfrm>
            <a:off x="5364088" y="6381328"/>
            <a:ext cx="2895600" cy="365125"/>
          </a:xfrm>
        </p:spPr>
        <p:txBody>
          <a:bodyPr/>
          <a:lstStyle/>
          <a:p>
            <a:r>
              <a:rPr lang="de-DE" dirty="0"/>
              <a:t> © Holger Zensen          01.03.2026</a:t>
            </a:r>
          </a:p>
        </p:txBody>
      </p:sp>
      <p:cxnSp>
        <p:nvCxnSpPr>
          <p:cNvPr id="7" name="Gerade Verbindung 6">
            <a:extLst>
              <a:ext uri="{FF2B5EF4-FFF2-40B4-BE49-F238E27FC236}">
                <a16:creationId xmlns:a16="http://schemas.microsoft.com/office/drawing/2014/main" id="{5A4D4800-D5F2-E608-AC45-CE2EFFF54700}"/>
              </a:ext>
            </a:extLst>
          </p:cNvPr>
          <p:cNvCxnSpPr/>
          <p:nvPr/>
        </p:nvCxnSpPr>
        <p:spPr>
          <a:xfrm>
            <a:off x="179512" y="836712"/>
            <a:ext cx="87129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Gerade Verbindung 7">
            <a:extLst>
              <a:ext uri="{FF2B5EF4-FFF2-40B4-BE49-F238E27FC236}">
                <a16:creationId xmlns:a16="http://schemas.microsoft.com/office/drawing/2014/main" id="{864F3A31-70ED-481E-5294-B8EC56EDAECD}"/>
              </a:ext>
            </a:extLst>
          </p:cNvPr>
          <p:cNvCxnSpPr/>
          <p:nvPr/>
        </p:nvCxnSpPr>
        <p:spPr>
          <a:xfrm>
            <a:off x="179512" y="6309320"/>
            <a:ext cx="8712968"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Inhaltsplatzhalter 2">
            <a:extLst>
              <a:ext uri="{FF2B5EF4-FFF2-40B4-BE49-F238E27FC236}">
                <a16:creationId xmlns:a16="http://schemas.microsoft.com/office/drawing/2014/main" id="{5AAE5216-9F12-893B-3B16-02569F5FB0A7}"/>
              </a:ext>
            </a:extLst>
          </p:cNvPr>
          <p:cNvSpPr txBox="1">
            <a:spLocks/>
          </p:cNvSpPr>
          <p:nvPr/>
        </p:nvSpPr>
        <p:spPr>
          <a:xfrm>
            <a:off x="452927" y="1260000"/>
            <a:ext cx="8007505" cy="468926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de-DE" sz="1800" dirty="0">
                <a:solidFill>
                  <a:srgbClr val="000000"/>
                </a:solidFill>
              </a:rPr>
              <a:t>§ 75 Abs. 2 GO NRW definiert den </a:t>
            </a:r>
            <a:r>
              <a:rPr lang="de-DE" sz="1800" b="1" dirty="0">
                <a:solidFill>
                  <a:srgbClr val="000000"/>
                </a:solidFill>
              </a:rPr>
              <a:t>Haushaltsausgleich</a:t>
            </a:r>
            <a:r>
              <a:rPr lang="de-DE" sz="1800" dirty="0">
                <a:solidFill>
                  <a:srgbClr val="000000"/>
                </a:solidFill>
              </a:rPr>
              <a:t>: </a:t>
            </a:r>
          </a:p>
          <a:p>
            <a:pPr algn="l"/>
            <a:r>
              <a:rPr lang="de-DE" sz="1800" dirty="0">
                <a:solidFill>
                  <a:srgbClr val="000000"/>
                </a:solidFill>
              </a:rPr>
              <a:t>	„Der Haushalt muss in jedem Jahr in Planung und Rechnung ausgeglichen    	sein. </a:t>
            </a:r>
          </a:p>
          <a:p>
            <a:pPr algn="l"/>
            <a:r>
              <a:rPr lang="de-DE" sz="1800" dirty="0">
                <a:solidFill>
                  <a:srgbClr val="000000"/>
                </a:solidFill>
              </a:rPr>
              <a:t>	Er ist ausgeglichen, wenn der Gesamtbetrag der Erträge </a:t>
            </a:r>
          </a:p>
          <a:p>
            <a:pPr algn="l"/>
            <a:r>
              <a:rPr lang="de-DE" sz="1800" dirty="0">
                <a:solidFill>
                  <a:srgbClr val="000000"/>
                </a:solidFill>
              </a:rPr>
              <a:t>	die Höhe des Gesamtbetrages der Aufwendungen </a:t>
            </a:r>
          </a:p>
          <a:p>
            <a:pPr algn="l"/>
            <a:r>
              <a:rPr lang="de-DE" sz="1800" dirty="0">
                <a:solidFill>
                  <a:srgbClr val="000000"/>
                </a:solidFill>
              </a:rPr>
              <a:t>	erreicht oder übersteigt.“ (Satz 1 und 2.)</a:t>
            </a:r>
          </a:p>
          <a:p>
            <a:pPr algn="l"/>
            <a:r>
              <a:rPr lang="de-DE" sz="1800" dirty="0">
                <a:solidFill>
                  <a:srgbClr val="000000"/>
                </a:solidFill>
              </a:rPr>
              <a:t>Zudem besteht eine </a:t>
            </a:r>
            <a:r>
              <a:rPr lang="de-DE" sz="1800" b="1" dirty="0">
                <a:solidFill>
                  <a:srgbClr val="000000"/>
                </a:solidFill>
              </a:rPr>
              <a:t>Fiktion</a:t>
            </a:r>
            <a:r>
              <a:rPr lang="de-DE" sz="1800" dirty="0">
                <a:solidFill>
                  <a:srgbClr val="000000"/>
                </a:solidFill>
              </a:rPr>
              <a:t> (Satz 3):</a:t>
            </a:r>
          </a:p>
          <a:p>
            <a:pPr algn="l"/>
            <a:r>
              <a:rPr lang="de-DE" sz="1800" dirty="0">
                <a:solidFill>
                  <a:srgbClr val="000000"/>
                </a:solidFill>
              </a:rPr>
              <a:t>	„Die Verpflichtung des Satzes 1 gilt als erfüllt, </a:t>
            </a:r>
          </a:p>
          <a:p>
            <a:pPr algn="l"/>
            <a:r>
              <a:rPr lang="de-DE" sz="1800" dirty="0">
                <a:solidFill>
                  <a:srgbClr val="000000"/>
                </a:solidFill>
              </a:rPr>
              <a:t>	wenn der Fehlbedarf im Ergebnisplan und </a:t>
            </a:r>
          </a:p>
          <a:p>
            <a:pPr algn="l"/>
            <a:r>
              <a:rPr lang="de-DE" sz="1800" dirty="0">
                <a:solidFill>
                  <a:srgbClr val="000000"/>
                </a:solidFill>
              </a:rPr>
              <a:t>	der Fehlbetrag in der Ergebnisrechnung </a:t>
            </a:r>
          </a:p>
          <a:p>
            <a:pPr algn="l"/>
            <a:r>
              <a:rPr lang="de-DE" sz="1800" dirty="0">
                <a:solidFill>
                  <a:srgbClr val="000000"/>
                </a:solidFill>
              </a:rPr>
              <a:t>	durch Inanspruchnahme der Ausgleichsrücklage gedeckt werden können.“</a:t>
            </a:r>
          </a:p>
          <a:p>
            <a:pPr algn="l"/>
            <a:r>
              <a:rPr lang="de-DE" sz="1800" dirty="0">
                <a:solidFill>
                  <a:srgbClr val="000000"/>
                </a:solidFill>
              </a:rPr>
              <a:t>§ 75 Abs. 3 S. 1 GO NRW:</a:t>
            </a:r>
          </a:p>
          <a:p>
            <a:pPr algn="l"/>
            <a:r>
              <a:rPr lang="de-DE" sz="1800" dirty="0">
                <a:solidFill>
                  <a:srgbClr val="000000"/>
                </a:solidFill>
              </a:rPr>
              <a:t>	„In der Bilanz ist eine </a:t>
            </a:r>
            <a:r>
              <a:rPr lang="de-DE" sz="1800" b="1" dirty="0">
                <a:solidFill>
                  <a:srgbClr val="000000"/>
                </a:solidFill>
              </a:rPr>
              <a:t>Ausgleichsrücklage</a:t>
            </a:r>
            <a:r>
              <a:rPr lang="de-DE" sz="1800" dirty="0">
                <a:solidFill>
                  <a:srgbClr val="000000"/>
                </a:solidFill>
              </a:rPr>
              <a:t> zusätzlich zur allgemeinen 	Rücklage 	als gesonderter Posten des Eigenkapitals anzusetzen.“</a:t>
            </a:r>
          </a:p>
        </p:txBody>
      </p:sp>
    </p:spTree>
    <p:extLst>
      <p:ext uri="{BB962C8B-B14F-4D97-AF65-F5344CB8AC3E}">
        <p14:creationId xmlns:p14="http://schemas.microsoft.com/office/powerpoint/2010/main" val="3516858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79512" y="260648"/>
            <a:ext cx="5110336" cy="650503"/>
          </a:xfrm>
        </p:spPr>
        <p:txBody>
          <a:bodyPr>
            <a:normAutofit/>
          </a:bodyPr>
          <a:lstStyle/>
          <a:p>
            <a:pPr algn="l"/>
            <a:r>
              <a:rPr lang="de-DE" sz="2400" dirty="0" err="1">
                <a:solidFill>
                  <a:srgbClr val="0000FF"/>
                </a:solidFill>
                <a:latin typeface="Verdana" pitchFamily="34" charset="0"/>
                <a:ea typeface="Verdana" pitchFamily="34" charset="0"/>
              </a:rPr>
              <a:t>Kommuales</a:t>
            </a:r>
            <a:r>
              <a:rPr lang="de-DE" sz="2400" dirty="0">
                <a:solidFill>
                  <a:srgbClr val="0000FF"/>
                </a:solidFill>
                <a:latin typeface="Verdana" pitchFamily="34" charset="0"/>
                <a:ea typeface="Verdana" pitchFamily="34" charset="0"/>
              </a:rPr>
              <a:t> Finanzmanagement</a:t>
            </a:r>
          </a:p>
        </p:txBody>
      </p:sp>
      <p:sp>
        <p:nvSpPr>
          <p:cNvPr id="4" name="Foliennummernplatzhalter 3"/>
          <p:cNvSpPr>
            <a:spLocks noGrp="1"/>
          </p:cNvSpPr>
          <p:nvPr>
            <p:ph type="sldNum" sz="quarter" idx="12"/>
          </p:nvPr>
        </p:nvSpPr>
        <p:spPr>
          <a:xfrm>
            <a:off x="8244408" y="6381328"/>
            <a:ext cx="442392" cy="365125"/>
          </a:xfrm>
        </p:spPr>
        <p:txBody>
          <a:bodyPr/>
          <a:lstStyle/>
          <a:p>
            <a:fld id="{1BE9E1C2-6CD5-4A92-82E0-03B9E2B5CCB6}" type="slidenum">
              <a:rPr lang="de-DE" smtClean="0"/>
              <a:pPr/>
              <a:t>5</a:t>
            </a:fld>
            <a:endParaRPr lang="de-DE" dirty="0"/>
          </a:p>
        </p:txBody>
      </p:sp>
      <p:sp>
        <p:nvSpPr>
          <p:cNvPr id="5" name="Fußzeilenplatzhalter 4"/>
          <p:cNvSpPr>
            <a:spLocks noGrp="1"/>
          </p:cNvSpPr>
          <p:nvPr>
            <p:ph type="ftr" sz="quarter" idx="11"/>
          </p:nvPr>
        </p:nvSpPr>
        <p:spPr>
          <a:xfrm>
            <a:off x="5364088" y="6381328"/>
            <a:ext cx="2895600" cy="365125"/>
          </a:xfrm>
        </p:spPr>
        <p:txBody>
          <a:bodyPr/>
          <a:lstStyle/>
          <a:p>
            <a:r>
              <a:rPr lang="de-DE" dirty="0"/>
              <a:t> © Holger Zensen          04.05.2023</a:t>
            </a:r>
          </a:p>
        </p:txBody>
      </p:sp>
      <p:cxnSp>
        <p:nvCxnSpPr>
          <p:cNvPr id="7" name="Gerade Verbindung 6"/>
          <p:cNvCxnSpPr/>
          <p:nvPr/>
        </p:nvCxnSpPr>
        <p:spPr>
          <a:xfrm>
            <a:off x="179512" y="836712"/>
            <a:ext cx="87129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Gerade Verbindung 7"/>
          <p:cNvCxnSpPr/>
          <p:nvPr/>
        </p:nvCxnSpPr>
        <p:spPr>
          <a:xfrm>
            <a:off x="179512" y="6309320"/>
            <a:ext cx="8712968"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feld 2">
            <a:extLst>
              <a:ext uri="{FF2B5EF4-FFF2-40B4-BE49-F238E27FC236}">
                <a16:creationId xmlns:a16="http://schemas.microsoft.com/office/drawing/2014/main" id="{C0BB4135-E5B4-F4BA-F590-797638FF6146}"/>
              </a:ext>
            </a:extLst>
          </p:cNvPr>
          <p:cNvSpPr txBox="1"/>
          <p:nvPr/>
        </p:nvSpPr>
        <p:spPr>
          <a:xfrm>
            <a:off x="503005" y="1268760"/>
            <a:ext cx="7776864" cy="1107996"/>
          </a:xfrm>
          <a:prstGeom prst="rect">
            <a:avLst/>
          </a:prstGeom>
          <a:noFill/>
        </p:spPr>
        <p:txBody>
          <a:bodyPr wrap="square" rtlCol="0">
            <a:spAutoFit/>
          </a:bodyPr>
          <a:lstStyle/>
          <a:p>
            <a:r>
              <a:rPr lang="de-DE" sz="2400" b="1" u="sng" dirty="0"/>
              <a:t>Eigenkapital</a:t>
            </a:r>
            <a:endParaRPr lang="de-DE" dirty="0"/>
          </a:p>
          <a:p>
            <a:endParaRPr lang="de-DE" sz="2400" b="1" u="sng" dirty="0"/>
          </a:p>
          <a:p>
            <a:r>
              <a:rPr lang="de-DE" b="1" dirty="0"/>
              <a:t>Auszug aus der Bilanz der Stadt Köln von 2019 (Beschluss 09/2022)</a:t>
            </a:r>
          </a:p>
        </p:txBody>
      </p:sp>
      <p:pic>
        <p:nvPicPr>
          <p:cNvPr id="9" name="Grafik 8" descr="Ein Bild, das Text, Schrift, Reihe, Zahl enthält.&#10;&#10;Automatisch generierte Beschreibung">
            <a:extLst>
              <a:ext uri="{FF2B5EF4-FFF2-40B4-BE49-F238E27FC236}">
                <a16:creationId xmlns:a16="http://schemas.microsoft.com/office/drawing/2014/main" id="{C76248DD-4686-BCC9-21B5-2C297A61BB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723" y="2564904"/>
            <a:ext cx="7971428" cy="1457143"/>
          </a:xfrm>
          <a:prstGeom prst="rect">
            <a:avLst/>
          </a:prstGeom>
        </p:spPr>
      </p:pic>
    </p:spTree>
    <p:extLst>
      <p:ext uri="{BB962C8B-B14F-4D97-AF65-F5344CB8AC3E}">
        <p14:creationId xmlns:p14="http://schemas.microsoft.com/office/powerpoint/2010/main" val="358554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79512" y="260648"/>
            <a:ext cx="5110336" cy="650503"/>
          </a:xfrm>
        </p:spPr>
        <p:txBody>
          <a:bodyPr>
            <a:normAutofit/>
          </a:bodyPr>
          <a:lstStyle/>
          <a:p>
            <a:pPr algn="l"/>
            <a:r>
              <a:rPr lang="de-DE" sz="2400" dirty="0" err="1">
                <a:solidFill>
                  <a:srgbClr val="0000FF"/>
                </a:solidFill>
                <a:latin typeface="Verdana" pitchFamily="34" charset="0"/>
                <a:ea typeface="Verdana" pitchFamily="34" charset="0"/>
              </a:rPr>
              <a:t>Kommuales</a:t>
            </a:r>
            <a:r>
              <a:rPr lang="de-DE" sz="2400" dirty="0">
                <a:solidFill>
                  <a:srgbClr val="0000FF"/>
                </a:solidFill>
                <a:latin typeface="Verdana" pitchFamily="34" charset="0"/>
                <a:ea typeface="Verdana" pitchFamily="34" charset="0"/>
              </a:rPr>
              <a:t> Finanzmanagement</a:t>
            </a:r>
          </a:p>
        </p:txBody>
      </p:sp>
      <p:sp>
        <p:nvSpPr>
          <p:cNvPr id="4" name="Foliennummernplatzhalter 3"/>
          <p:cNvSpPr>
            <a:spLocks noGrp="1"/>
          </p:cNvSpPr>
          <p:nvPr>
            <p:ph type="sldNum" sz="quarter" idx="12"/>
          </p:nvPr>
        </p:nvSpPr>
        <p:spPr>
          <a:xfrm>
            <a:off x="8244408" y="6381328"/>
            <a:ext cx="442392" cy="365125"/>
          </a:xfrm>
        </p:spPr>
        <p:txBody>
          <a:bodyPr/>
          <a:lstStyle/>
          <a:p>
            <a:fld id="{1BE9E1C2-6CD5-4A92-82E0-03B9E2B5CCB6}" type="slidenum">
              <a:rPr lang="de-DE" smtClean="0"/>
              <a:pPr/>
              <a:t>6</a:t>
            </a:fld>
            <a:endParaRPr lang="de-DE" dirty="0"/>
          </a:p>
        </p:txBody>
      </p:sp>
      <p:sp>
        <p:nvSpPr>
          <p:cNvPr id="5" name="Fußzeilenplatzhalter 4"/>
          <p:cNvSpPr>
            <a:spLocks noGrp="1"/>
          </p:cNvSpPr>
          <p:nvPr>
            <p:ph type="ftr" sz="quarter" idx="11"/>
          </p:nvPr>
        </p:nvSpPr>
        <p:spPr>
          <a:xfrm>
            <a:off x="5364088" y="6381328"/>
            <a:ext cx="2895600" cy="365125"/>
          </a:xfrm>
        </p:spPr>
        <p:txBody>
          <a:bodyPr/>
          <a:lstStyle/>
          <a:p>
            <a:r>
              <a:rPr lang="de-DE" dirty="0"/>
              <a:t> © Holger Zensen          25.11.2025</a:t>
            </a:r>
          </a:p>
        </p:txBody>
      </p:sp>
      <p:cxnSp>
        <p:nvCxnSpPr>
          <p:cNvPr id="7" name="Gerade Verbindung 6"/>
          <p:cNvCxnSpPr/>
          <p:nvPr/>
        </p:nvCxnSpPr>
        <p:spPr>
          <a:xfrm>
            <a:off x="179512" y="836712"/>
            <a:ext cx="87129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Gerade Verbindung 7"/>
          <p:cNvCxnSpPr/>
          <p:nvPr/>
        </p:nvCxnSpPr>
        <p:spPr>
          <a:xfrm>
            <a:off x="179512" y="6309320"/>
            <a:ext cx="8712968"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feld 2">
            <a:extLst>
              <a:ext uri="{FF2B5EF4-FFF2-40B4-BE49-F238E27FC236}">
                <a16:creationId xmlns:a16="http://schemas.microsoft.com/office/drawing/2014/main" id="{C0BB4135-E5B4-F4BA-F590-797638FF6146}"/>
              </a:ext>
            </a:extLst>
          </p:cNvPr>
          <p:cNvSpPr txBox="1"/>
          <p:nvPr/>
        </p:nvSpPr>
        <p:spPr>
          <a:xfrm>
            <a:off x="503004" y="1268760"/>
            <a:ext cx="8101443" cy="2677656"/>
          </a:xfrm>
          <a:prstGeom prst="rect">
            <a:avLst/>
          </a:prstGeom>
          <a:noFill/>
        </p:spPr>
        <p:txBody>
          <a:bodyPr wrap="square" rtlCol="0">
            <a:spAutoFit/>
          </a:bodyPr>
          <a:lstStyle/>
          <a:p>
            <a:r>
              <a:rPr lang="de-DE" sz="2400" b="1" u="sng" dirty="0"/>
              <a:t>Ausgleichsrücklage</a:t>
            </a:r>
          </a:p>
          <a:p>
            <a:endParaRPr lang="de-DE" b="1" dirty="0"/>
          </a:p>
          <a:p>
            <a:r>
              <a:rPr lang="de-DE" b="1" dirty="0"/>
              <a:t>§ 75 Abs. 3 GO</a:t>
            </a:r>
          </a:p>
          <a:p>
            <a:endParaRPr lang="de-DE" b="1" dirty="0"/>
          </a:p>
          <a:p>
            <a:r>
              <a:rPr lang="de-DE" b="1" dirty="0"/>
              <a:t>Zusätzlich zur Allgemeinen Rücklage kann eine Ausgleichsrücklage angesetzt werden.</a:t>
            </a:r>
          </a:p>
          <a:p>
            <a:endParaRPr lang="de-DE" b="1" dirty="0"/>
          </a:p>
          <a:p>
            <a:r>
              <a:rPr lang="de-DE" b="1" dirty="0"/>
              <a:t>Dieser können Jahresüberschüsse zugeführt werden. </a:t>
            </a:r>
          </a:p>
          <a:p>
            <a:endParaRPr lang="de-DE" b="1" dirty="0"/>
          </a:p>
        </p:txBody>
      </p:sp>
    </p:spTree>
    <p:extLst>
      <p:ext uri="{BB962C8B-B14F-4D97-AF65-F5344CB8AC3E}">
        <p14:creationId xmlns:p14="http://schemas.microsoft.com/office/powerpoint/2010/main" val="516628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79512" y="260648"/>
            <a:ext cx="5110336" cy="650503"/>
          </a:xfrm>
        </p:spPr>
        <p:txBody>
          <a:bodyPr>
            <a:normAutofit/>
          </a:bodyPr>
          <a:lstStyle/>
          <a:p>
            <a:pPr algn="l"/>
            <a:r>
              <a:rPr lang="de-DE" sz="2400" dirty="0" err="1">
                <a:solidFill>
                  <a:srgbClr val="0000FF"/>
                </a:solidFill>
                <a:latin typeface="Verdana" pitchFamily="34" charset="0"/>
                <a:ea typeface="Verdana" pitchFamily="34" charset="0"/>
              </a:rPr>
              <a:t>Kommuales</a:t>
            </a:r>
            <a:r>
              <a:rPr lang="de-DE" sz="2400" dirty="0">
                <a:solidFill>
                  <a:srgbClr val="0000FF"/>
                </a:solidFill>
                <a:latin typeface="Verdana" pitchFamily="34" charset="0"/>
                <a:ea typeface="Verdana" pitchFamily="34" charset="0"/>
              </a:rPr>
              <a:t> Finanzmanagement</a:t>
            </a:r>
          </a:p>
        </p:txBody>
      </p:sp>
      <p:sp>
        <p:nvSpPr>
          <p:cNvPr id="4" name="Foliennummernplatzhalter 3"/>
          <p:cNvSpPr>
            <a:spLocks noGrp="1"/>
          </p:cNvSpPr>
          <p:nvPr>
            <p:ph type="sldNum" sz="quarter" idx="12"/>
          </p:nvPr>
        </p:nvSpPr>
        <p:spPr>
          <a:xfrm>
            <a:off x="8244408" y="6381328"/>
            <a:ext cx="442392" cy="365125"/>
          </a:xfrm>
        </p:spPr>
        <p:txBody>
          <a:bodyPr/>
          <a:lstStyle/>
          <a:p>
            <a:fld id="{1BE9E1C2-6CD5-4A92-82E0-03B9E2B5CCB6}" type="slidenum">
              <a:rPr lang="de-DE" smtClean="0"/>
              <a:pPr/>
              <a:t>7</a:t>
            </a:fld>
            <a:endParaRPr lang="de-DE" dirty="0"/>
          </a:p>
        </p:txBody>
      </p:sp>
      <p:sp>
        <p:nvSpPr>
          <p:cNvPr id="5" name="Fußzeilenplatzhalter 4"/>
          <p:cNvSpPr>
            <a:spLocks noGrp="1"/>
          </p:cNvSpPr>
          <p:nvPr>
            <p:ph type="ftr" sz="quarter" idx="11"/>
          </p:nvPr>
        </p:nvSpPr>
        <p:spPr>
          <a:xfrm>
            <a:off x="5364088" y="6381328"/>
            <a:ext cx="2895600" cy="365125"/>
          </a:xfrm>
        </p:spPr>
        <p:txBody>
          <a:bodyPr/>
          <a:lstStyle/>
          <a:p>
            <a:r>
              <a:rPr lang="de-DE" dirty="0"/>
              <a:t> © Holger Zensen          22.12.2025</a:t>
            </a:r>
          </a:p>
        </p:txBody>
      </p:sp>
      <p:cxnSp>
        <p:nvCxnSpPr>
          <p:cNvPr id="7" name="Gerade Verbindung 6"/>
          <p:cNvCxnSpPr/>
          <p:nvPr/>
        </p:nvCxnSpPr>
        <p:spPr>
          <a:xfrm>
            <a:off x="179512" y="836712"/>
            <a:ext cx="87129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Gerade Verbindung 7"/>
          <p:cNvCxnSpPr/>
          <p:nvPr/>
        </p:nvCxnSpPr>
        <p:spPr>
          <a:xfrm>
            <a:off x="179512" y="6309320"/>
            <a:ext cx="8712968"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feld 2">
            <a:extLst>
              <a:ext uri="{FF2B5EF4-FFF2-40B4-BE49-F238E27FC236}">
                <a16:creationId xmlns:a16="http://schemas.microsoft.com/office/drawing/2014/main" id="{C0BB4135-E5B4-F4BA-F590-797638FF6146}"/>
              </a:ext>
            </a:extLst>
          </p:cNvPr>
          <p:cNvSpPr txBox="1"/>
          <p:nvPr/>
        </p:nvSpPr>
        <p:spPr>
          <a:xfrm>
            <a:off x="503004" y="1268760"/>
            <a:ext cx="8101443" cy="3600986"/>
          </a:xfrm>
          <a:prstGeom prst="rect">
            <a:avLst/>
          </a:prstGeom>
          <a:noFill/>
        </p:spPr>
        <p:txBody>
          <a:bodyPr wrap="square" rtlCol="0">
            <a:spAutoFit/>
          </a:bodyPr>
          <a:lstStyle/>
          <a:p>
            <a:r>
              <a:rPr lang="de-DE" sz="2400" b="1" u="sng" dirty="0"/>
              <a:t>Haushaltsausgleich</a:t>
            </a:r>
          </a:p>
          <a:p>
            <a:endParaRPr lang="de-DE" sz="2400" b="1" u="sng" dirty="0"/>
          </a:p>
          <a:p>
            <a:r>
              <a:rPr lang="de-DE" b="1" dirty="0"/>
              <a:t>§ 75 Abs. 2 GO </a:t>
            </a:r>
            <a:r>
              <a:rPr lang="de-DE" b="1" dirty="0">
                <a:sym typeface="Wingdings" panose="05000000000000000000" pitchFamily="2" charset="2"/>
              </a:rPr>
              <a:t> Folie 2</a:t>
            </a:r>
          </a:p>
          <a:p>
            <a:endParaRPr lang="de-DE" b="1" dirty="0">
              <a:sym typeface="Wingdings" panose="05000000000000000000" pitchFamily="2" charset="2"/>
            </a:endParaRPr>
          </a:p>
          <a:p>
            <a:r>
              <a:rPr lang="de-DE" b="1" dirty="0">
                <a:sym typeface="Wingdings" panose="05000000000000000000" pitchFamily="2" charset="2"/>
              </a:rPr>
              <a:t>Ist der Haushalt originär ausgeglichen (echter HH-Ausgleich) oder durch Inanspruchnahme der Ausgleichsrücklage (fiktiver oder unechter HH-Ausgleich), dann besteht </a:t>
            </a:r>
          </a:p>
          <a:p>
            <a:endParaRPr lang="de-DE" b="1" dirty="0">
              <a:sym typeface="Wingdings" panose="05000000000000000000" pitchFamily="2" charset="2"/>
            </a:endParaRPr>
          </a:p>
          <a:p>
            <a:pPr marL="342900" indent="-342900">
              <a:buAutoNum type="arabicPeriod"/>
            </a:pPr>
            <a:r>
              <a:rPr lang="de-DE" b="1" dirty="0">
                <a:sym typeface="Wingdings" panose="05000000000000000000" pitchFamily="2" charset="2"/>
              </a:rPr>
              <a:t>Keine Genehmigungspflicht, sondern lediglich eine Anzeigepflicht bei der Aufsichtsbehörde gem. § 80 Abs. 5 GO</a:t>
            </a:r>
          </a:p>
          <a:p>
            <a:pPr marL="342900" indent="-342900">
              <a:buAutoNum type="arabicPeriod"/>
            </a:pPr>
            <a:endParaRPr lang="de-DE" b="1" dirty="0">
              <a:sym typeface="Wingdings" panose="05000000000000000000" pitchFamily="2" charset="2"/>
            </a:endParaRPr>
          </a:p>
          <a:p>
            <a:pPr marL="342900" indent="-342900">
              <a:buAutoNum type="arabicPeriod"/>
            </a:pPr>
            <a:r>
              <a:rPr lang="de-DE" b="1" dirty="0">
                <a:sym typeface="Wingdings" panose="05000000000000000000" pitchFamily="2" charset="2"/>
              </a:rPr>
              <a:t>Keine Aufstellungspflicht eines Haushaltssicherungskonzeptes</a:t>
            </a:r>
            <a:endParaRPr lang="de-DE" b="1" dirty="0"/>
          </a:p>
        </p:txBody>
      </p:sp>
      <p:sp>
        <p:nvSpPr>
          <p:cNvPr id="6" name="Textfeld 5">
            <a:extLst>
              <a:ext uri="{FF2B5EF4-FFF2-40B4-BE49-F238E27FC236}">
                <a16:creationId xmlns:a16="http://schemas.microsoft.com/office/drawing/2014/main" id="{A21D05D2-F62D-F217-5B65-F38C7A5F8715}"/>
              </a:ext>
            </a:extLst>
          </p:cNvPr>
          <p:cNvSpPr txBox="1"/>
          <p:nvPr/>
        </p:nvSpPr>
        <p:spPr>
          <a:xfrm>
            <a:off x="503003" y="5092105"/>
            <a:ext cx="8101443" cy="1200329"/>
          </a:xfrm>
          <a:prstGeom prst="rect">
            <a:avLst/>
          </a:prstGeom>
          <a:noFill/>
        </p:spPr>
        <p:txBody>
          <a:bodyPr wrap="square" rtlCol="0">
            <a:spAutoFit/>
          </a:bodyPr>
          <a:lstStyle/>
          <a:p>
            <a:r>
              <a:rPr lang="de-DE" b="1" dirty="0">
                <a:sym typeface="Wingdings" panose="05000000000000000000" pitchFamily="2" charset="2"/>
              </a:rPr>
              <a:t>Ebenso besteht lediglich eine Anzeigepflicht wenn anstelle oder zusätzlich zur Ausgleichsabgabe die ordentlichen Aufwendungen um 2 % gekürzt werden</a:t>
            </a:r>
          </a:p>
          <a:p>
            <a:r>
              <a:rPr lang="de-DE" b="1" dirty="0">
                <a:sym typeface="Wingdings" panose="05000000000000000000" pitchFamily="2" charset="2"/>
              </a:rPr>
              <a:t>	 </a:t>
            </a:r>
          </a:p>
          <a:p>
            <a:r>
              <a:rPr lang="de-DE" b="1" dirty="0">
                <a:sym typeface="Wingdings" panose="05000000000000000000" pitchFamily="2" charset="2"/>
              </a:rPr>
              <a:t>	“ § 79,3 GO NRW globaler Minderaufwand“</a:t>
            </a:r>
            <a:endParaRPr lang="de-DE" b="1" dirty="0"/>
          </a:p>
        </p:txBody>
      </p:sp>
    </p:spTree>
    <p:extLst>
      <p:ext uri="{BB962C8B-B14F-4D97-AF65-F5344CB8AC3E}">
        <p14:creationId xmlns:p14="http://schemas.microsoft.com/office/powerpoint/2010/main" val="5408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79512" y="260648"/>
            <a:ext cx="5110336" cy="650503"/>
          </a:xfrm>
        </p:spPr>
        <p:txBody>
          <a:bodyPr>
            <a:normAutofit/>
          </a:bodyPr>
          <a:lstStyle/>
          <a:p>
            <a:pPr algn="l"/>
            <a:r>
              <a:rPr lang="de-DE" sz="2400" dirty="0" err="1">
                <a:solidFill>
                  <a:srgbClr val="0000FF"/>
                </a:solidFill>
                <a:latin typeface="Verdana" pitchFamily="34" charset="0"/>
                <a:ea typeface="Verdana" pitchFamily="34" charset="0"/>
              </a:rPr>
              <a:t>Kommuales</a:t>
            </a:r>
            <a:r>
              <a:rPr lang="de-DE" sz="2400" dirty="0">
                <a:solidFill>
                  <a:srgbClr val="0000FF"/>
                </a:solidFill>
                <a:latin typeface="Verdana" pitchFamily="34" charset="0"/>
                <a:ea typeface="Verdana" pitchFamily="34" charset="0"/>
              </a:rPr>
              <a:t> Finanzmanagement</a:t>
            </a:r>
          </a:p>
        </p:txBody>
      </p:sp>
      <p:sp>
        <p:nvSpPr>
          <p:cNvPr id="4" name="Foliennummernplatzhalter 3"/>
          <p:cNvSpPr>
            <a:spLocks noGrp="1"/>
          </p:cNvSpPr>
          <p:nvPr>
            <p:ph type="sldNum" sz="quarter" idx="12"/>
          </p:nvPr>
        </p:nvSpPr>
        <p:spPr>
          <a:xfrm>
            <a:off x="8244408" y="6381328"/>
            <a:ext cx="442392" cy="365125"/>
          </a:xfrm>
        </p:spPr>
        <p:txBody>
          <a:bodyPr/>
          <a:lstStyle/>
          <a:p>
            <a:fld id="{1BE9E1C2-6CD5-4A92-82E0-03B9E2B5CCB6}" type="slidenum">
              <a:rPr lang="de-DE" smtClean="0"/>
              <a:pPr/>
              <a:t>8</a:t>
            </a:fld>
            <a:endParaRPr lang="de-DE" dirty="0"/>
          </a:p>
        </p:txBody>
      </p:sp>
      <p:sp>
        <p:nvSpPr>
          <p:cNvPr id="5" name="Fußzeilenplatzhalter 4"/>
          <p:cNvSpPr>
            <a:spLocks noGrp="1"/>
          </p:cNvSpPr>
          <p:nvPr>
            <p:ph type="ftr" sz="quarter" idx="11"/>
          </p:nvPr>
        </p:nvSpPr>
        <p:spPr>
          <a:xfrm>
            <a:off x="5364088" y="6381328"/>
            <a:ext cx="2895600" cy="365125"/>
          </a:xfrm>
        </p:spPr>
        <p:txBody>
          <a:bodyPr/>
          <a:lstStyle/>
          <a:p>
            <a:r>
              <a:rPr lang="de-DE" dirty="0"/>
              <a:t> © Holger Zensen          04.05.2023</a:t>
            </a:r>
          </a:p>
        </p:txBody>
      </p:sp>
      <p:cxnSp>
        <p:nvCxnSpPr>
          <p:cNvPr id="7" name="Gerade Verbindung 6"/>
          <p:cNvCxnSpPr/>
          <p:nvPr/>
        </p:nvCxnSpPr>
        <p:spPr>
          <a:xfrm>
            <a:off x="179512" y="836712"/>
            <a:ext cx="87129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Gerade Verbindung 7"/>
          <p:cNvCxnSpPr/>
          <p:nvPr/>
        </p:nvCxnSpPr>
        <p:spPr>
          <a:xfrm>
            <a:off x="179512" y="6309320"/>
            <a:ext cx="8712968"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feld 2">
            <a:extLst>
              <a:ext uri="{FF2B5EF4-FFF2-40B4-BE49-F238E27FC236}">
                <a16:creationId xmlns:a16="http://schemas.microsoft.com/office/drawing/2014/main" id="{C0BB4135-E5B4-F4BA-F590-797638FF6146}"/>
              </a:ext>
            </a:extLst>
          </p:cNvPr>
          <p:cNvSpPr txBox="1"/>
          <p:nvPr/>
        </p:nvSpPr>
        <p:spPr>
          <a:xfrm>
            <a:off x="503004" y="1268760"/>
            <a:ext cx="8101443" cy="4431983"/>
          </a:xfrm>
          <a:prstGeom prst="rect">
            <a:avLst/>
          </a:prstGeom>
          <a:noFill/>
        </p:spPr>
        <p:txBody>
          <a:bodyPr wrap="square" rtlCol="0">
            <a:spAutoFit/>
          </a:bodyPr>
          <a:lstStyle/>
          <a:p>
            <a:r>
              <a:rPr lang="de-DE" sz="2400" b="1" u="sng" dirty="0"/>
              <a:t>Allgemeine Rücklage</a:t>
            </a:r>
          </a:p>
          <a:p>
            <a:endParaRPr lang="de-DE" sz="2400" b="1" u="sng" dirty="0"/>
          </a:p>
          <a:p>
            <a:r>
              <a:rPr lang="de-DE" b="1" dirty="0"/>
              <a:t>§ 75 Abs. 4 Go</a:t>
            </a:r>
            <a:endParaRPr lang="de-DE" b="1" dirty="0">
              <a:sym typeface="Wingdings" panose="05000000000000000000" pitchFamily="2" charset="2"/>
            </a:endParaRPr>
          </a:p>
          <a:p>
            <a:endParaRPr lang="de-DE" b="1" dirty="0">
              <a:sym typeface="Wingdings" panose="05000000000000000000" pitchFamily="2" charset="2"/>
            </a:endParaRPr>
          </a:p>
          <a:p>
            <a:r>
              <a:rPr lang="de-DE" b="1" dirty="0">
                <a:sym typeface="Wingdings" panose="05000000000000000000" pitchFamily="2" charset="2"/>
              </a:rPr>
              <a:t>Wird bei der Aufstellung der Haushaltssatzung eine Verringerung der Allgemeinen Rücklage vorgesehen …  </a:t>
            </a:r>
          </a:p>
          <a:p>
            <a:endParaRPr lang="de-DE" b="1" dirty="0">
              <a:sym typeface="Wingdings" panose="05000000000000000000" pitchFamily="2" charset="2"/>
            </a:endParaRPr>
          </a:p>
          <a:p>
            <a:pPr marL="285750" indent="-285750">
              <a:buFont typeface="Wingdings" panose="05000000000000000000" pitchFamily="2" charset="2"/>
              <a:buChar char="à"/>
            </a:pPr>
            <a:r>
              <a:rPr lang="de-DE" b="1" dirty="0">
                <a:sym typeface="Wingdings" panose="05000000000000000000" pitchFamily="2" charset="2"/>
              </a:rPr>
              <a:t>Dann bedarf dies der Genehmigung der Aufsichtsbehörde</a:t>
            </a:r>
          </a:p>
          <a:p>
            <a:pPr marL="285750" indent="-285750">
              <a:buFont typeface="Wingdings" panose="05000000000000000000" pitchFamily="2" charset="2"/>
              <a:buChar char="à"/>
            </a:pPr>
            <a:endParaRPr lang="de-DE" b="1" dirty="0">
              <a:sym typeface="Wingdings" panose="05000000000000000000" pitchFamily="2" charset="2"/>
            </a:endParaRPr>
          </a:p>
          <a:p>
            <a:pPr marL="742950" lvl="1" indent="-285750">
              <a:buFont typeface="Wingdings" panose="05000000000000000000" pitchFamily="2" charset="2"/>
              <a:buChar char="à"/>
            </a:pPr>
            <a:r>
              <a:rPr lang="de-DE" b="1" dirty="0">
                <a:sym typeface="Wingdings" panose="05000000000000000000" pitchFamily="2" charset="2"/>
              </a:rPr>
              <a:t>Die Genehmigung gilt als erteilt, wenn die Aufsichtsbehörde nicht innerhalb eines Monats eine andere Entscheidung trifft</a:t>
            </a:r>
          </a:p>
          <a:p>
            <a:pPr marL="742950" lvl="1" indent="-285750">
              <a:buFont typeface="Wingdings" panose="05000000000000000000" pitchFamily="2" charset="2"/>
              <a:buChar char="à"/>
            </a:pPr>
            <a:r>
              <a:rPr lang="de-DE" b="1" dirty="0">
                <a:sym typeface="Wingdings" panose="05000000000000000000" pitchFamily="2" charset="2"/>
              </a:rPr>
              <a:t>Die Genehmigung kann mit Bedingungen und Auflagen erteilt werden</a:t>
            </a:r>
          </a:p>
          <a:p>
            <a:pPr marL="742950" lvl="1" indent="-285750">
              <a:buFont typeface="Wingdings" panose="05000000000000000000" pitchFamily="2" charset="2"/>
              <a:buChar char="à"/>
            </a:pPr>
            <a:r>
              <a:rPr lang="de-DE" b="1" dirty="0">
                <a:sym typeface="Wingdings" panose="05000000000000000000" pitchFamily="2" charset="2"/>
              </a:rPr>
              <a:t>Möglicherweise besteht die Verpflichtung zur Aufstellung eines Haushaltssicherungskonzeptes gem. § 76 Abs. 1 GO</a:t>
            </a:r>
          </a:p>
          <a:p>
            <a:pPr marL="285750" indent="-285750">
              <a:buFont typeface="Wingdings" panose="05000000000000000000" pitchFamily="2" charset="2"/>
              <a:buChar char="à"/>
            </a:pPr>
            <a:endParaRPr lang="de-DE" b="1" dirty="0"/>
          </a:p>
        </p:txBody>
      </p:sp>
    </p:spTree>
    <p:extLst>
      <p:ext uri="{BB962C8B-B14F-4D97-AF65-F5344CB8AC3E}">
        <p14:creationId xmlns:p14="http://schemas.microsoft.com/office/powerpoint/2010/main" val="630916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8A3B40-07F3-EC17-8804-A9711AF2E82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77E0E6B-AFC2-4562-F148-5EC7D27BD1C9}"/>
              </a:ext>
            </a:extLst>
          </p:cNvPr>
          <p:cNvSpPr>
            <a:spLocks noGrp="1"/>
          </p:cNvSpPr>
          <p:nvPr>
            <p:ph type="ctrTitle"/>
          </p:nvPr>
        </p:nvSpPr>
        <p:spPr>
          <a:xfrm>
            <a:off x="179512" y="260648"/>
            <a:ext cx="5110336" cy="650503"/>
          </a:xfrm>
        </p:spPr>
        <p:txBody>
          <a:bodyPr>
            <a:normAutofit/>
          </a:bodyPr>
          <a:lstStyle/>
          <a:p>
            <a:pPr algn="l"/>
            <a:r>
              <a:rPr lang="de-DE" sz="2400" dirty="0" err="1">
                <a:solidFill>
                  <a:srgbClr val="0000FF"/>
                </a:solidFill>
                <a:latin typeface="Verdana" pitchFamily="34" charset="0"/>
                <a:ea typeface="Verdana" pitchFamily="34" charset="0"/>
              </a:rPr>
              <a:t>Kommuales</a:t>
            </a:r>
            <a:r>
              <a:rPr lang="de-DE" sz="2400" dirty="0">
                <a:solidFill>
                  <a:srgbClr val="0000FF"/>
                </a:solidFill>
                <a:latin typeface="Verdana" pitchFamily="34" charset="0"/>
                <a:ea typeface="Verdana" pitchFamily="34" charset="0"/>
              </a:rPr>
              <a:t> Finanzmanagement</a:t>
            </a:r>
          </a:p>
        </p:txBody>
      </p:sp>
      <p:sp>
        <p:nvSpPr>
          <p:cNvPr id="4" name="Foliennummernplatzhalter 3">
            <a:extLst>
              <a:ext uri="{FF2B5EF4-FFF2-40B4-BE49-F238E27FC236}">
                <a16:creationId xmlns:a16="http://schemas.microsoft.com/office/drawing/2014/main" id="{01A90AD5-55CD-8218-DEF5-6509A37B8CBE}"/>
              </a:ext>
            </a:extLst>
          </p:cNvPr>
          <p:cNvSpPr>
            <a:spLocks noGrp="1"/>
          </p:cNvSpPr>
          <p:nvPr>
            <p:ph type="sldNum" sz="quarter" idx="12"/>
          </p:nvPr>
        </p:nvSpPr>
        <p:spPr>
          <a:xfrm>
            <a:off x="8244408" y="6381328"/>
            <a:ext cx="442392" cy="365125"/>
          </a:xfrm>
        </p:spPr>
        <p:txBody>
          <a:bodyPr/>
          <a:lstStyle/>
          <a:p>
            <a:fld id="{1BE9E1C2-6CD5-4A92-82E0-03B9E2B5CCB6}" type="slidenum">
              <a:rPr lang="de-DE" smtClean="0"/>
              <a:pPr/>
              <a:t>9</a:t>
            </a:fld>
            <a:endParaRPr lang="de-DE" dirty="0"/>
          </a:p>
        </p:txBody>
      </p:sp>
      <p:sp>
        <p:nvSpPr>
          <p:cNvPr id="5" name="Fußzeilenplatzhalter 4">
            <a:extLst>
              <a:ext uri="{FF2B5EF4-FFF2-40B4-BE49-F238E27FC236}">
                <a16:creationId xmlns:a16="http://schemas.microsoft.com/office/drawing/2014/main" id="{F82687FA-6418-45C1-F24C-B106DEF9E805}"/>
              </a:ext>
            </a:extLst>
          </p:cNvPr>
          <p:cNvSpPr>
            <a:spLocks noGrp="1"/>
          </p:cNvSpPr>
          <p:nvPr>
            <p:ph type="ftr" sz="quarter" idx="11"/>
          </p:nvPr>
        </p:nvSpPr>
        <p:spPr>
          <a:xfrm>
            <a:off x="5364088" y="6381328"/>
            <a:ext cx="2895600" cy="365125"/>
          </a:xfrm>
        </p:spPr>
        <p:txBody>
          <a:bodyPr/>
          <a:lstStyle/>
          <a:p>
            <a:r>
              <a:rPr lang="de-DE" dirty="0"/>
              <a:t> © Holger Zensen          01.03.2026</a:t>
            </a:r>
          </a:p>
        </p:txBody>
      </p:sp>
      <p:cxnSp>
        <p:nvCxnSpPr>
          <p:cNvPr id="7" name="Gerade Verbindung 6">
            <a:extLst>
              <a:ext uri="{FF2B5EF4-FFF2-40B4-BE49-F238E27FC236}">
                <a16:creationId xmlns:a16="http://schemas.microsoft.com/office/drawing/2014/main" id="{2A38DB35-D6FC-5AEC-50FF-EDCC115F4CF0}"/>
              </a:ext>
            </a:extLst>
          </p:cNvPr>
          <p:cNvCxnSpPr/>
          <p:nvPr/>
        </p:nvCxnSpPr>
        <p:spPr>
          <a:xfrm>
            <a:off x="179512" y="836712"/>
            <a:ext cx="87129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Gerade Verbindung 7">
            <a:extLst>
              <a:ext uri="{FF2B5EF4-FFF2-40B4-BE49-F238E27FC236}">
                <a16:creationId xmlns:a16="http://schemas.microsoft.com/office/drawing/2014/main" id="{579202DB-F40D-CB15-21EF-594CA4218B92}"/>
              </a:ext>
            </a:extLst>
          </p:cNvPr>
          <p:cNvCxnSpPr/>
          <p:nvPr/>
        </p:nvCxnSpPr>
        <p:spPr>
          <a:xfrm>
            <a:off x="179512" y="6309320"/>
            <a:ext cx="8712968"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Inhaltsplatzhalter 2">
            <a:extLst>
              <a:ext uri="{FF2B5EF4-FFF2-40B4-BE49-F238E27FC236}">
                <a16:creationId xmlns:a16="http://schemas.microsoft.com/office/drawing/2014/main" id="{7788A435-8DB1-C974-B31D-5CC2266E0EEF}"/>
              </a:ext>
            </a:extLst>
          </p:cNvPr>
          <p:cNvSpPr txBox="1">
            <a:spLocks/>
          </p:cNvSpPr>
          <p:nvPr/>
        </p:nvSpPr>
        <p:spPr>
          <a:xfrm>
            <a:off x="402596" y="1269317"/>
            <a:ext cx="8737205" cy="50040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fontAlgn="base"/>
            <a:r>
              <a:rPr lang="de-DE" sz="2400" b="1" u="sng" dirty="0">
                <a:solidFill>
                  <a:schemeClr val="tx1"/>
                </a:solidFill>
              </a:rPr>
              <a:t>Jahresüberschüsse</a:t>
            </a:r>
          </a:p>
          <a:p>
            <a:pPr algn="l" fontAlgn="base"/>
            <a:endParaRPr lang="de-DE" sz="2600" dirty="0">
              <a:solidFill>
                <a:schemeClr val="tx1"/>
              </a:solidFill>
            </a:endParaRPr>
          </a:p>
          <a:p>
            <a:pPr marL="457200" indent="-457200" algn="l" fontAlgn="base">
              <a:buFont typeface="+mj-lt"/>
              <a:buAutoNum type="arabicParenBoth"/>
            </a:pPr>
            <a:r>
              <a:rPr lang="de-DE" sz="1800" dirty="0">
                <a:solidFill>
                  <a:schemeClr val="tx1"/>
                </a:solidFill>
              </a:rPr>
              <a:t>Zuführung von Jahresüberschüssen zur Ausgleichsrücklage = </a:t>
            </a:r>
            <a:r>
              <a:rPr lang="de-DE" sz="1800" b="1" dirty="0">
                <a:solidFill>
                  <a:schemeClr val="tx1"/>
                </a:solidFill>
              </a:rPr>
              <a:t>Regelfall</a:t>
            </a:r>
            <a:r>
              <a:rPr lang="de-DE" sz="1800" dirty="0">
                <a:solidFill>
                  <a:schemeClr val="tx1"/>
                </a:solidFill>
              </a:rPr>
              <a:t>!</a:t>
            </a:r>
          </a:p>
          <a:p>
            <a:pPr lvl="1" algn="l" fontAlgn="base"/>
            <a:r>
              <a:rPr lang="de-DE" sz="1800" dirty="0">
                <a:solidFill>
                  <a:schemeClr val="tx1"/>
                </a:solidFill>
              </a:rPr>
              <a:t>Kein gesonderter Beschluss des Rates (mehr) nötig</a:t>
            </a:r>
          </a:p>
          <a:p>
            <a:pPr lvl="1" algn="l" fontAlgn="base"/>
            <a:r>
              <a:rPr lang="de-DE" sz="1800" dirty="0">
                <a:solidFill>
                  <a:schemeClr val="tx1"/>
                </a:solidFill>
              </a:rPr>
              <a:t>Vgl. § 96 Abs. 1 S. 2 GO NRW, wonach der Rat über die Behandlung eines Jahres</a:t>
            </a:r>
            <a:r>
              <a:rPr lang="de-DE" sz="1800" i="1" dirty="0">
                <a:solidFill>
                  <a:schemeClr val="tx1"/>
                </a:solidFill>
              </a:rPr>
              <a:t>fehlbetrages</a:t>
            </a:r>
            <a:r>
              <a:rPr lang="de-DE" sz="1800" dirty="0">
                <a:solidFill>
                  <a:schemeClr val="tx1"/>
                </a:solidFill>
              </a:rPr>
              <a:t> beschließt, </a:t>
            </a:r>
            <a:r>
              <a:rPr lang="de-DE" sz="1800" i="1" u="sng" dirty="0">
                <a:solidFill>
                  <a:schemeClr val="tx1"/>
                </a:solidFill>
              </a:rPr>
              <a:t>nicht</a:t>
            </a:r>
            <a:r>
              <a:rPr lang="de-DE" sz="1800" dirty="0">
                <a:solidFill>
                  <a:schemeClr val="tx1"/>
                </a:solidFill>
              </a:rPr>
              <a:t> (mehr) über die Verwendung eines Jahres</a:t>
            </a:r>
            <a:r>
              <a:rPr lang="de-DE" sz="1800" i="1" dirty="0">
                <a:solidFill>
                  <a:schemeClr val="tx1"/>
                </a:solidFill>
              </a:rPr>
              <a:t>überschusses</a:t>
            </a:r>
          </a:p>
          <a:p>
            <a:pPr lvl="1" algn="l" fontAlgn="base"/>
            <a:endParaRPr lang="de-DE" sz="1800" baseline="30000" dirty="0">
              <a:solidFill>
                <a:schemeClr val="tx1"/>
              </a:solidFill>
            </a:endParaRPr>
          </a:p>
          <a:p>
            <a:pPr marL="457200" indent="-457200" algn="l" fontAlgn="base">
              <a:buFont typeface="+mj-lt"/>
              <a:buAutoNum type="arabicParenBoth"/>
            </a:pPr>
            <a:r>
              <a:rPr lang="de-DE" sz="1800" dirty="0">
                <a:solidFill>
                  <a:schemeClr val="tx1"/>
                </a:solidFill>
              </a:rPr>
              <a:t>Verwendung von Jahresüberschüssen „für den Haushaltsausgleich“ (</a:t>
            </a:r>
            <a:r>
              <a:rPr lang="de-DE" sz="1800" b="1" dirty="0">
                <a:solidFill>
                  <a:schemeClr val="tx1"/>
                </a:solidFill>
              </a:rPr>
              <a:t>Vorrang</a:t>
            </a:r>
            <a:r>
              <a:rPr lang="de-DE" sz="1800" dirty="0">
                <a:solidFill>
                  <a:schemeClr val="tx1"/>
                </a:solidFill>
              </a:rPr>
              <a:t> vor (1)!)</a:t>
            </a:r>
          </a:p>
          <a:p>
            <a:pPr marL="457200" indent="-457200" algn="l" fontAlgn="base">
              <a:buFont typeface="+mj-lt"/>
              <a:buAutoNum type="arabicParenBoth"/>
            </a:pPr>
            <a:r>
              <a:rPr lang="de-DE" sz="1800" dirty="0">
                <a:solidFill>
                  <a:schemeClr val="tx1"/>
                </a:solidFill>
              </a:rPr>
              <a:t>Überschuldung:</a:t>
            </a:r>
            <a:br>
              <a:rPr lang="de-DE" sz="1800" dirty="0">
                <a:solidFill>
                  <a:schemeClr val="tx1"/>
                </a:solidFill>
              </a:rPr>
            </a:br>
            <a:r>
              <a:rPr lang="de-DE" sz="1800" dirty="0">
                <a:solidFill>
                  <a:schemeClr val="tx1"/>
                </a:solidFill>
              </a:rPr>
              <a:t>Für den Fall einer bilanziell überschuldeten Kommune ist der Ausweis eines Nicht durch Eigenkapital gedeckten Fehlbetrages‘ auf der Aktivseite vorgesehen. Im Zustand der bilanziellen Überschuldung ist das Eigenkapital in der Summe negativ. Der Jahresüberschuss führt dann gegen den nicht durch Eigenkapital gedeckten Fehlbetrag und verringert diesen.</a:t>
            </a:r>
          </a:p>
        </p:txBody>
      </p:sp>
    </p:spTree>
    <p:extLst>
      <p:ext uri="{BB962C8B-B14F-4D97-AF65-F5344CB8AC3E}">
        <p14:creationId xmlns:p14="http://schemas.microsoft.com/office/powerpoint/2010/main" val="199457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2884</Words>
  <Application>Microsoft Macintosh PowerPoint</Application>
  <PresentationFormat>Bildschirmpräsentation (4:3)</PresentationFormat>
  <Paragraphs>453</Paragraphs>
  <Slides>36</Slides>
  <Notes>36</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36</vt:i4>
      </vt:variant>
    </vt:vector>
  </HeadingPairs>
  <TitlesOfParts>
    <vt:vector size="42" baseType="lpstr">
      <vt:lpstr>Arial</vt:lpstr>
      <vt:lpstr>Calibri</vt:lpstr>
      <vt:lpstr>Times New Roman</vt:lpstr>
      <vt:lpstr>Verdana</vt:lpstr>
      <vt:lpstr>Wingdings</vt:lpstr>
      <vt:lpstr>Larissa-Design</vt:lpstr>
      <vt:lpstr>Kommunales Finanzmanagement</vt:lpstr>
      <vt:lpstr>Kommuales Finanzmanagement</vt:lpstr>
      <vt:lpstr>Kommuales Finanzmanagement</vt:lpstr>
      <vt:lpstr>Kommuales Finanzmanagement</vt:lpstr>
      <vt:lpstr>Kommuales Finanzmanagement</vt:lpstr>
      <vt:lpstr>Kommuales Finanzmanagement</vt:lpstr>
      <vt:lpstr>Kommuales Finanzmanagement</vt:lpstr>
      <vt:lpstr>Kommuales Finanzmanagement</vt:lpstr>
      <vt:lpstr>Kommuales Finanzmanagement</vt:lpstr>
      <vt:lpstr>Kommuales Finanzmanagement</vt:lpstr>
      <vt:lpstr>Kommuales Finanzmanagement</vt:lpstr>
      <vt:lpstr>Kommuales Finanzmanagement</vt:lpstr>
      <vt:lpstr>Kommuales Finanzmanagement</vt:lpstr>
      <vt:lpstr>Kommuales Finanzmanagement</vt:lpstr>
      <vt:lpstr>Kommuales Finanzmanagement</vt:lpstr>
      <vt:lpstr>Kommuales Finanzmanagement</vt:lpstr>
      <vt:lpstr>Kommuales Finanzmanagement</vt:lpstr>
      <vt:lpstr>Kommuales Finanzmanagement</vt:lpstr>
      <vt:lpstr>Kommuales Finanzmanagement</vt:lpstr>
      <vt:lpstr>Kommuales Finanzmanagement</vt:lpstr>
      <vt:lpstr>Kommuales Finanzmanagement</vt:lpstr>
      <vt:lpstr>Kommuales Finanzmanagement</vt:lpstr>
      <vt:lpstr>Kommuales Finanzmanagement</vt:lpstr>
      <vt:lpstr>Kommuales Finanzmanagement</vt:lpstr>
      <vt:lpstr>Kommuales Finanzmanagement</vt:lpstr>
      <vt:lpstr>Kommuales Finanzmanagement</vt:lpstr>
      <vt:lpstr>Kommuales Finanzmanagement</vt:lpstr>
      <vt:lpstr>Kommuales Finanzmanagement</vt:lpstr>
      <vt:lpstr>Kommuales Finanzmanagement</vt:lpstr>
      <vt:lpstr>Kommuales Finanzmanagement</vt:lpstr>
      <vt:lpstr>Kommuales Finanzmanagement</vt:lpstr>
      <vt:lpstr>Kommuales Finanzmanagement</vt:lpstr>
      <vt:lpstr>Kommuales Finanzmanagement</vt:lpstr>
      <vt:lpstr>Kommuales Finanzmanagement</vt:lpstr>
      <vt:lpstr>Kommuales Finanzmanagement</vt:lpstr>
      <vt:lpstr>Kommuales Finanzmanagement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Rechnungswesen im NKF</dc:title>
  <dc:creator>Holger Zensen</dc:creator>
  <cp:lastModifiedBy>Holger Zensen</cp:lastModifiedBy>
  <cp:revision>175</cp:revision>
  <dcterms:created xsi:type="dcterms:W3CDTF">2018-10-07T08:51:43Z</dcterms:created>
  <dcterms:modified xsi:type="dcterms:W3CDTF">2026-03-09T08:18:43Z</dcterms:modified>
</cp:coreProperties>
</file>